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7"/>
  </p:notesMasterIdLst>
  <p:handoutMasterIdLst>
    <p:handoutMasterId r:id="rId8"/>
  </p:handoutMasterIdLst>
  <p:sldIdLst>
    <p:sldId id="302" r:id="rId2"/>
    <p:sldId id="304" r:id="rId3"/>
    <p:sldId id="306" r:id="rId4"/>
    <p:sldId id="307" r:id="rId5"/>
    <p:sldId id="308" r:id="rId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103" autoAdjust="0"/>
  </p:normalViewPr>
  <p:slideViewPr>
    <p:cSldViewPr>
      <p:cViewPr varScale="1">
        <p:scale>
          <a:sx n="122" d="100"/>
          <a:sy n="122" d="100"/>
        </p:scale>
        <p:origin x="128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031" cy="494311"/>
          </a:xfrm>
          <a:prstGeom prst="rect">
            <a:avLst/>
          </a:prstGeom>
        </p:spPr>
        <p:txBody>
          <a:bodyPr vert="horz" lIns="87572" tIns="43786" rIns="87572" bIns="43786"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15227" y="0"/>
            <a:ext cx="2919031" cy="494311"/>
          </a:xfrm>
          <a:prstGeom prst="rect">
            <a:avLst/>
          </a:prstGeom>
        </p:spPr>
        <p:txBody>
          <a:bodyPr vert="horz" lIns="87572" tIns="43786" rIns="87572" bIns="43786" rtlCol="0"/>
          <a:lstStyle>
            <a:lvl1pPr algn="r">
              <a:defRPr sz="1100"/>
            </a:lvl1pPr>
          </a:lstStyle>
          <a:p>
            <a:fld id="{A57757BC-012F-475C-8501-C5D77C57A68B}" type="datetimeFigureOut">
              <a:rPr kumimoji="1" lang="ja-JP" altLang="en-US" smtClean="0"/>
              <a:t>2022/4/6</a:t>
            </a:fld>
            <a:endParaRPr kumimoji="1" lang="ja-JP" altLang="en-US"/>
          </a:p>
        </p:txBody>
      </p:sp>
      <p:sp>
        <p:nvSpPr>
          <p:cNvPr id="4" name="フッター プレースホルダー 3"/>
          <p:cNvSpPr>
            <a:spLocks noGrp="1"/>
          </p:cNvSpPr>
          <p:nvPr>
            <p:ph type="ftr" sz="quarter" idx="2"/>
          </p:nvPr>
        </p:nvSpPr>
        <p:spPr>
          <a:xfrm>
            <a:off x="1" y="9372003"/>
            <a:ext cx="2919031" cy="494311"/>
          </a:xfrm>
          <a:prstGeom prst="rect">
            <a:avLst/>
          </a:prstGeom>
        </p:spPr>
        <p:txBody>
          <a:bodyPr vert="horz" lIns="87572" tIns="43786" rIns="87572" bIns="43786"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15227" y="9372003"/>
            <a:ext cx="2919031" cy="494311"/>
          </a:xfrm>
          <a:prstGeom prst="rect">
            <a:avLst/>
          </a:prstGeom>
        </p:spPr>
        <p:txBody>
          <a:bodyPr vert="horz" lIns="87572" tIns="43786" rIns="87572" bIns="43786" rtlCol="0" anchor="b"/>
          <a:lstStyle>
            <a:lvl1pPr algn="r">
              <a:defRPr sz="1100"/>
            </a:lvl1pPr>
          </a:lstStyle>
          <a:p>
            <a:fld id="{9D2CBE30-DBE7-4856-A05D-6B52C9CA0C17}" type="slidenum">
              <a:rPr kumimoji="1" lang="ja-JP" altLang="en-US" smtClean="0"/>
              <a:t>‹#›</a:t>
            </a:fld>
            <a:endParaRPr kumimoji="1" lang="ja-JP" altLang="en-US"/>
          </a:p>
        </p:txBody>
      </p:sp>
    </p:spTree>
    <p:extLst>
      <p:ext uri="{BB962C8B-B14F-4D97-AF65-F5344CB8AC3E}">
        <p14:creationId xmlns:p14="http://schemas.microsoft.com/office/powerpoint/2010/main" val="11653215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621" cy="493237"/>
          </a:xfrm>
          <a:prstGeom prst="rect">
            <a:avLst/>
          </a:prstGeom>
        </p:spPr>
        <p:txBody>
          <a:bodyPr vert="horz" lIns="90622" tIns="45311" rIns="90622" bIns="45311"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574" y="1"/>
            <a:ext cx="2918621" cy="493237"/>
          </a:xfrm>
          <a:prstGeom prst="rect">
            <a:avLst/>
          </a:prstGeom>
        </p:spPr>
        <p:txBody>
          <a:bodyPr vert="horz" lIns="90622" tIns="45311" rIns="90622" bIns="45311" rtlCol="0"/>
          <a:lstStyle>
            <a:lvl1pPr algn="r">
              <a:defRPr sz="1100"/>
            </a:lvl1pPr>
          </a:lstStyle>
          <a:p>
            <a:fld id="{E867B0D3-4A86-409D-AEF9-6E5FC6CF8F89}" type="datetimeFigureOut">
              <a:rPr kumimoji="1" lang="ja-JP" altLang="en-US" smtClean="0"/>
              <a:t>2022/4/6</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22" tIns="45311" rIns="90622" bIns="45311" rtlCol="0" anchor="ctr"/>
          <a:lstStyle/>
          <a:p>
            <a:endParaRPr lang="ja-JP" altLang="en-US"/>
          </a:p>
        </p:txBody>
      </p:sp>
      <p:sp>
        <p:nvSpPr>
          <p:cNvPr id="5" name="ノート プレースホルダー 4"/>
          <p:cNvSpPr>
            <a:spLocks noGrp="1"/>
          </p:cNvSpPr>
          <p:nvPr>
            <p:ph type="body" sz="quarter" idx="3"/>
          </p:nvPr>
        </p:nvSpPr>
        <p:spPr>
          <a:xfrm>
            <a:off x="673892" y="4686539"/>
            <a:ext cx="5387982" cy="4439132"/>
          </a:xfrm>
          <a:prstGeom prst="rect">
            <a:avLst/>
          </a:prstGeom>
        </p:spPr>
        <p:txBody>
          <a:bodyPr vert="horz" lIns="90622" tIns="45311" rIns="90622" bIns="453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502"/>
            <a:ext cx="2918621" cy="493236"/>
          </a:xfrm>
          <a:prstGeom prst="rect">
            <a:avLst/>
          </a:prstGeom>
        </p:spPr>
        <p:txBody>
          <a:bodyPr vert="horz" lIns="90622" tIns="45311" rIns="90622" bIns="45311"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574" y="9371502"/>
            <a:ext cx="2918621" cy="493236"/>
          </a:xfrm>
          <a:prstGeom prst="rect">
            <a:avLst/>
          </a:prstGeom>
        </p:spPr>
        <p:txBody>
          <a:bodyPr vert="horz" lIns="90622" tIns="45311" rIns="90622" bIns="45311" rtlCol="0" anchor="b"/>
          <a:lstStyle>
            <a:lvl1pPr algn="r">
              <a:defRPr sz="1100"/>
            </a:lvl1pPr>
          </a:lstStyle>
          <a:p>
            <a:fld id="{330CC6E2-B630-4FB8-BA5A-DAB193A1A67E}" type="slidenum">
              <a:rPr kumimoji="1" lang="ja-JP" altLang="en-US" smtClean="0"/>
              <a:t>‹#›</a:t>
            </a:fld>
            <a:endParaRPr kumimoji="1" lang="ja-JP" altLang="en-US"/>
          </a:p>
        </p:txBody>
      </p:sp>
    </p:spTree>
    <p:extLst>
      <p:ext uri="{BB962C8B-B14F-4D97-AF65-F5344CB8AC3E}">
        <p14:creationId xmlns:p14="http://schemas.microsoft.com/office/powerpoint/2010/main" val="16178210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76649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11211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174357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450455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30CC6E2-B630-4FB8-BA5A-DAB193A1A67E}" type="slidenum">
              <a:rPr kumimoji="1" lang="ja-JP" altLang="en-US" smtClean="0"/>
              <a:t>5</a:t>
            </a:fld>
            <a:endParaRPr kumimoji="1" lang="ja-JP" altLang="en-US"/>
          </a:p>
        </p:txBody>
      </p:sp>
    </p:spTree>
    <p:extLst>
      <p:ext uri="{BB962C8B-B14F-4D97-AF65-F5344CB8AC3E}">
        <p14:creationId xmlns:p14="http://schemas.microsoft.com/office/powerpoint/2010/main" val="3978730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6DE2DAB-144C-44B1-B22B-DD773990DA76}" type="datetime1">
              <a:rPr lang="ja-JP" altLang="en-US" smtClean="0">
                <a:solidFill>
                  <a:prstClr val="black">
                    <a:tint val="75000"/>
                  </a:prstClr>
                </a:solidFill>
              </a:rPr>
              <a:pPr/>
              <a:t>2022/4/6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E2A29CB-BA86-48A6-80E1-CB8750A963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62881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BF90CF-0181-4D41-9B79-8456EE44F6D8}" type="datetime1">
              <a:rPr lang="ja-JP" altLang="en-US" smtClean="0">
                <a:solidFill>
                  <a:prstClr val="black">
                    <a:tint val="75000"/>
                  </a:prstClr>
                </a:solidFill>
              </a:rPr>
              <a:pPr/>
              <a:t>2022/4/6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E2A29CB-BA86-48A6-80E1-CB8750A963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08878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D9CF12A-A6CD-42A5-806F-F144D44DFF25}" type="datetime1">
              <a:rPr lang="ja-JP" altLang="en-US" smtClean="0">
                <a:solidFill>
                  <a:prstClr val="black">
                    <a:tint val="75000"/>
                  </a:prstClr>
                </a:solidFill>
              </a:rPr>
              <a:pPr/>
              <a:t>2022/4/6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E2A29CB-BA86-48A6-80E1-CB8750A963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4871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CACBEC4-5E37-4BDC-A5C8-A28D9A2092AF}" type="datetime1">
              <a:rPr lang="ja-JP" altLang="en-US" smtClean="0">
                <a:solidFill>
                  <a:prstClr val="black">
                    <a:tint val="75000"/>
                  </a:prstClr>
                </a:solidFill>
              </a:rPr>
              <a:pPr/>
              <a:t>2022/4/6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E2A29CB-BA86-48A6-80E1-CB8750A963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2924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525E086-2DF6-4082-9101-0CF77048DB2B}" type="datetime1">
              <a:rPr lang="ja-JP" altLang="en-US" smtClean="0">
                <a:solidFill>
                  <a:prstClr val="black">
                    <a:tint val="75000"/>
                  </a:prstClr>
                </a:solidFill>
              </a:rPr>
              <a:pPr/>
              <a:t>2022/4/6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E2A29CB-BA86-48A6-80E1-CB8750A963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0671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06C955-33FF-42B3-AA7D-6F0F694D4DA5}" type="datetime1">
              <a:rPr lang="ja-JP" altLang="en-US" smtClean="0">
                <a:solidFill>
                  <a:prstClr val="black">
                    <a:tint val="75000"/>
                  </a:prstClr>
                </a:solidFill>
              </a:rPr>
              <a:pPr/>
              <a:t>2022/4/6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E2A29CB-BA86-48A6-80E1-CB8750A963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67162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3D64B0D-723B-47C9-AA97-75E59B2DAC6C}" type="datetime1">
              <a:rPr lang="ja-JP" altLang="en-US" smtClean="0">
                <a:solidFill>
                  <a:prstClr val="black">
                    <a:tint val="75000"/>
                  </a:prstClr>
                </a:solidFill>
              </a:rPr>
              <a:pPr/>
              <a:t>2022/4/6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9E2A29CB-BA86-48A6-80E1-CB8750A963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76473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07D4B30-E320-40B3-B75A-47CE457D91B8}" type="datetime1">
              <a:rPr lang="ja-JP" altLang="en-US" smtClean="0">
                <a:solidFill>
                  <a:prstClr val="black">
                    <a:tint val="75000"/>
                  </a:prstClr>
                </a:solidFill>
              </a:rPr>
              <a:pPr/>
              <a:t>2022/4/6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9E2A29CB-BA86-48A6-80E1-CB8750A963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7409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51D293D-DF11-458E-BAC6-3A9BFACD58C1}" type="datetime1">
              <a:rPr lang="ja-JP" altLang="en-US" smtClean="0">
                <a:solidFill>
                  <a:prstClr val="black">
                    <a:tint val="75000"/>
                  </a:prstClr>
                </a:solidFill>
              </a:rPr>
              <a:pPr/>
              <a:t>2022/4/6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9E2A29CB-BA86-48A6-80E1-CB8750A963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47852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9E344BF-D949-41FD-9DF2-643F4EB2C178}" type="datetime1">
              <a:rPr lang="ja-JP" altLang="en-US" smtClean="0">
                <a:solidFill>
                  <a:prstClr val="black">
                    <a:tint val="75000"/>
                  </a:prstClr>
                </a:solidFill>
              </a:rPr>
              <a:pPr/>
              <a:t>2022/4/6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E2A29CB-BA86-48A6-80E1-CB8750A963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03008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D992B4D-B95A-4171-98CF-437D6CBB22BB}" type="datetime1">
              <a:rPr lang="ja-JP" altLang="en-US" smtClean="0">
                <a:solidFill>
                  <a:prstClr val="black">
                    <a:tint val="75000"/>
                  </a:prstClr>
                </a:solidFill>
              </a:rPr>
              <a:pPr/>
              <a:t>2022/4/6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E2A29CB-BA86-48A6-80E1-CB8750A963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01509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7B9BA50-5319-42D6-A3D2-63467C69ADE8}" type="datetime1">
              <a:rPr lang="ja-JP" altLang="en-US" smtClean="0">
                <a:solidFill>
                  <a:prstClr val="black">
                    <a:tint val="75000"/>
                  </a:prstClr>
                </a:solidFill>
              </a:rPr>
              <a:pPr/>
              <a:t>2022/4/6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E2A29CB-BA86-48A6-80E1-CB8750A963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2960025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2942" y="5613517"/>
            <a:ext cx="1999755" cy="428420"/>
          </a:xfrm>
          <a:prstGeom prst="rect">
            <a:avLst/>
          </a:prstGeom>
        </p:spPr>
      </p:pic>
      <p:pic>
        <p:nvPicPr>
          <p:cNvPr id="13" name="図 12"/>
          <p:cNvPicPr>
            <a:picLocks noChangeAspect="1"/>
          </p:cNvPicPr>
          <p:nvPr/>
        </p:nvPicPr>
        <p:blipFill rotWithShape="1">
          <a:blip r:embed="rId4" cstate="print">
            <a:extLst>
              <a:ext uri="{28A0092B-C50C-407E-A947-70E740481C1C}">
                <a14:useLocalDpi xmlns:a14="http://schemas.microsoft.com/office/drawing/2010/main" val="0"/>
              </a:ext>
            </a:extLst>
          </a:blip>
          <a:srcRect l="-577" t="60823" r="1"/>
          <a:stretch/>
        </p:blipFill>
        <p:spPr>
          <a:xfrm>
            <a:off x="7079920" y="5765317"/>
            <a:ext cx="2108252" cy="254255"/>
          </a:xfrm>
          <a:prstGeom prst="rect">
            <a:avLst/>
          </a:prstGeom>
        </p:spPr>
      </p:pic>
      <p:pic>
        <p:nvPicPr>
          <p:cNvPr id="14" name="図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05553" y="5491621"/>
            <a:ext cx="553241" cy="553241"/>
          </a:xfrm>
          <a:prstGeom prst="rect">
            <a:avLst/>
          </a:prstGeom>
        </p:spPr>
      </p:pic>
      <p:graphicFrame>
        <p:nvGraphicFramePr>
          <p:cNvPr id="3" name="表 2"/>
          <p:cNvGraphicFramePr>
            <a:graphicFrameLocks noGrp="1"/>
          </p:cNvGraphicFramePr>
          <p:nvPr>
            <p:extLst>
              <p:ext uri="{D42A27DB-BD31-4B8C-83A1-F6EECF244321}">
                <p14:modId xmlns:p14="http://schemas.microsoft.com/office/powerpoint/2010/main" val="2554688409"/>
              </p:ext>
            </p:extLst>
          </p:nvPr>
        </p:nvGraphicFramePr>
        <p:xfrm>
          <a:off x="207223" y="764704"/>
          <a:ext cx="8858837" cy="2849880"/>
        </p:xfrm>
        <a:graphic>
          <a:graphicData uri="http://schemas.openxmlformats.org/drawingml/2006/table">
            <a:tbl>
              <a:tblPr firstRow="1" bandRow="1">
                <a:tableStyleId>{5C22544A-7EE6-4342-B048-85BDC9FD1C3A}</a:tableStyleId>
              </a:tblPr>
              <a:tblGrid>
                <a:gridCol w="317201">
                  <a:extLst>
                    <a:ext uri="{9D8B030D-6E8A-4147-A177-3AD203B41FA5}">
                      <a16:colId xmlns:a16="http://schemas.microsoft.com/office/drawing/2014/main" val="20000"/>
                    </a:ext>
                  </a:extLst>
                </a:gridCol>
                <a:gridCol w="1239264">
                  <a:extLst>
                    <a:ext uri="{9D8B030D-6E8A-4147-A177-3AD203B41FA5}">
                      <a16:colId xmlns:a16="http://schemas.microsoft.com/office/drawing/2014/main" val="20001"/>
                    </a:ext>
                  </a:extLst>
                </a:gridCol>
                <a:gridCol w="3528392">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gridCol w="1325708">
                  <a:extLst>
                    <a:ext uri="{9D8B030D-6E8A-4147-A177-3AD203B41FA5}">
                      <a16:colId xmlns:a16="http://schemas.microsoft.com/office/drawing/2014/main" val="20004"/>
                    </a:ext>
                  </a:extLst>
                </a:gridCol>
              </a:tblGrid>
              <a:tr h="259884">
                <a:tc>
                  <a:txBody>
                    <a:bodyPr/>
                    <a:lstStyle/>
                    <a:p>
                      <a:endParaRPr kumimoji="1" lang="ja-JP" altLang="en-US" sz="13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300" dirty="0" smtClean="0">
                          <a:latin typeface="メイリオ" panose="020B0604030504040204" pitchFamily="50" charset="-128"/>
                          <a:ea typeface="メイリオ" panose="020B0604030504040204" pitchFamily="50" charset="-128"/>
                        </a:rPr>
                        <a:t>項目</a:t>
                      </a:r>
                      <a:endParaRPr kumimoji="1" lang="ja-JP" altLang="en-US" sz="13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300" dirty="0" smtClean="0">
                          <a:latin typeface="メイリオ" panose="020B0604030504040204" pitchFamily="50" charset="-128"/>
                          <a:ea typeface="メイリオ" panose="020B0604030504040204" pitchFamily="50" charset="-128"/>
                        </a:rPr>
                        <a:t>変更前</a:t>
                      </a:r>
                      <a:endParaRPr kumimoji="1" lang="ja-JP" altLang="en-US" sz="13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300" dirty="0" smtClean="0">
                          <a:latin typeface="メイリオ" panose="020B0604030504040204" pitchFamily="50" charset="-128"/>
                          <a:ea typeface="メイリオ" panose="020B0604030504040204" pitchFamily="50" charset="-128"/>
                        </a:rPr>
                        <a:t>変更後</a:t>
                      </a:r>
                      <a:endParaRPr kumimoji="1" lang="ja-JP" altLang="en-US" sz="13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300" dirty="0" smtClean="0">
                          <a:latin typeface="メイリオ" panose="020B0604030504040204" pitchFamily="50" charset="-128"/>
                          <a:ea typeface="メイリオ" panose="020B0604030504040204" pitchFamily="50" charset="-128"/>
                        </a:rPr>
                        <a:t>備考</a:t>
                      </a:r>
                      <a:endParaRPr kumimoji="1" lang="ja-JP" altLang="en-US" sz="1300" dirty="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0"/>
                  </a:ext>
                </a:extLst>
              </a:tr>
              <a:tr h="589293">
                <a:tc>
                  <a:txBody>
                    <a:bodyPr/>
                    <a:lstStyle/>
                    <a:p>
                      <a:r>
                        <a:rPr kumimoji="1" lang="ja-JP" altLang="en-US" sz="1200" dirty="0" smtClean="0">
                          <a:latin typeface="メイリオ" panose="020B0604030504040204" pitchFamily="50" charset="-128"/>
                          <a:ea typeface="メイリオ" panose="020B0604030504040204" pitchFamily="50" charset="-128"/>
                        </a:rPr>
                        <a:t>①</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訓練実績</a:t>
                      </a:r>
                      <a:endParaRPr kumimoji="1" lang="en-US" altLang="ja-JP" sz="1200" dirty="0" smtClean="0">
                        <a:latin typeface="メイリオ" panose="020B0604030504040204" pitchFamily="50" charset="-128"/>
                        <a:ea typeface="メイリオ" panose="020B0604030504040204" pitchFamily="50" charset="-128"/>
                      </a:endParaRPr>
                    </a:p>
                    <a:p>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none" dirty="0" smtClean="0">
                          <a:solidFill>
                            <a:srgbClr val="FF0000"/>
                          </a:solidFill>
                          <a:latin typeface="メイリオ" panose="020B0604030504040204" pitchFamily="50" charset="-128"/>
                          <a:ea typeface="メイリオ" panose="020B0604030504040204" pitchFamily="50" charset="-128"/>
                        </a:rPr>
                        <a:t>　</a:t>
                      </a:r>
                      <a:r>
                        <a:rPr kumimoji="1" lang="ja-JP" altLang="en-US" sz="1200" u="sng" dirty="0" smtClean="0">
                          <a:solidFill>
                            <a:srgbClr val="FF0000"/>
                          </a:solidFill>
                          <a:latin typeface="メイリオ" panose="020B0604030504040204" pitchFamily="50" charset="-128"/>
                          <a:ea typeface="メイリオ" panose="020B0604030504040204" pitchFamily="50" charset="-128"/>
                        </a:rPr>
                        <a:t>過去３年以内</a:t>
                      </a:r>
                      <a:r>
                        <a:rPr kumimoji="1" lang="ja-JP" altLang="en-US" sz="1200" dirty="0" smtClean="0">
                          <a:latin typeface="メイリオ" panose="020B0604030504040204" pitchFamily="50" charset="-128"/>
                          <a:ea typeface="メイリオ" panose="020B0604030504040204" pitchFamily="50" charset="-128"/>
                        </a:rPr>
                        <a:t>に同程度の訓練期間及び訓練時間の職業訓練の実績が必要</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none" dirty="0" smtClean="0">
                          <a:solidFill>
                            <a:srgbClr val="FF0000"/>
                          </a:solidFill>
                          <a:latin typeface="メイリオ" panose="020B0604030504040204" pitchFamily="50" charset="-128"/>
                          <a:ea typeface="メイリオ" panose="020B0604030504040204" pitchFamily="50" charset="-128"/>
                        </a:rPr>
                        <a:t>　</a:t>
                      </a:r>
                      <a:r>
                        <a:rPr kumimoji="1" lang="ja-JP" altLang="en-US" sz="1200" u="sng" dirty="0" smtClean="0">
                          <a:solidFill>
                            <a:srgbClr val="FF0000"/>
                          </a:solidFill>
                          <a:latin typeface="メイリオ" panose="020B0604030504040204" pitchFamily="50" charset="-128"/>
                          <a:ea typeface="メイリオ" panose="020B0604030504040204" pitchFamily="50" charset="-128"/>
                        </a:rPr>
                        <a:t>求職者支援訓練の実績であれば過去３年より前でも可</a:t>
                      </a:r>
                      <a:endParaRPr kumimoji="1" lang="ja-JP" altLang="en-US" sz="1200" u="sng" dirty="0">
                        <a:solidFill>
                          <a:srgbClr val="FF0000"/>
                        </a:solidFill>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sng" dirty="0" smtClean="0">
                          <a:solidFill>
                            <a:srgbClr val="FF0000"/>
                          </a:solidFill>
                          <a:latin typeface="メイリオ" panose="020B0604030504040204" pitchFamily="50" charset="-128"/>
                          <a:ea typeface="メイリオ" panose="020B0604030504040204" pitchFamily="50" charset="-128"/>
                        </a:rPr>
                        <a:t>令和</a:t>
                      </a:r>
                      <a:r>
                        <a:rPr kumimoji="1" lang="en-US" altLang="ja-JP" sz="1200" u="sng" dirty="0" smtClean="0">
                          <a:solidFill>
                            <a:srgbClr val="FF0000"/>
                          </a:solidFill>
                          <a:latin typeface="メイリオ" panose="020B0604030504040204" pitchFamily="50" charset="-128"/>
                          <a:ea typeface="メイリオ" panose="020B0604030504040204" pitchFamily="50" charset="-128"/>
                        </a:rPr>
                        <a:t>5</a:t>
                      </a:r>
                      <a:r>
                        <a:rPr kumimoji="1" lang="ja-JP" altLang="en-US" sz="1200" u="sng" dirty="0" smtClean="0">
                          <a:solidFill>
                            <a:srgbClr val="FF0000"/>
                          </a:solidFill>
                          <a:latin typeface="メイリオ" panose="020B0604030504040204" pitchFamily="50" charset="-128"/>
                          <a:ea typeface="メイリオ" panose="020B0604030504040204" pitchFamily="50" charset="-128"/>
                        </a:rPr>
                        <a:t>年</a:t>
                      </a:r>
                      <a:r>
                        <a:rPr kumimoji="1" lang="en-US" altLang="ja-JP" sz="1200" u="sng" dirty="0" smtClean="0">
                          <a:solidFill>
                            <a:srgbClr val="FF0000"/>
                          </a:solidFill>
                          <a:latin typeface="メイリオ" panose="020B0604030504040204" pitchFamily="50" charset="-128"/>
                          <a:ea typeface="メイリオ" panose="020B0604030504040204" pitchFamily="50" charset="-128"/>
                        </a:rPr>
                        <a:t>3</a:t>
                      </a:r>
                      <a:r>
                        <a:rPr kumimoji="1" lang="ja-JP" altLang="en-US" sz="1200" u="sng" dirty="0" smtClean="0">
                          <a:solidFill>
                            <a:srgbClr val="FF0000"/>
                          </a:solidFill>
                          <a:latin typeface="メイリオ" panose="020B0604030504040204" pitchFamily="50" charset="-128"/>
                          <a:ea typeface="メイリオ" panose="020B0604030504040204" pitchFamily="50" charset="-128"/>
                        </a:rPr>
                        <a:t>月</a:t>
                      </a:r>
                      <a:r>
                        <a:rPr kumimoji="1" lang="en-US" altLang="ja-JP" sz="1200" u="sng" dirty="0" smtClean="0">
                          <a:solidFill>
                            <a:srgbClr val="FF0000"/>
                          </a:solidFill>
                          <a:latin typeface="メイリオ" panose="020B0604030504040204" pitchFamily="50" charset="-128"/>
                          <a:ea typeface="メイリオ" panose="020B0604030504040204" pitchFamily="50" charset="-128"/>
                        </a:rPr>
                        <a:t>31</a:t>
                      </a:r>
                      <a:r>
                        <a:rPr kumimoji="1" lang="ja-JP" altLang="en-US" sz="1200" u="sng" dirty="0" smtClean="0">
                          <a:solidFill>
                            <a:srgbClr val="FF0000"/>
                          </a:solidFill>
                          <a:latin typeface="メイリオ" panose="020B0604030504040204" pitchFamily="50" charset="-128"/>
                          <a:ea typeface="メイリオ" panose="020B0604030504040204" pitchFamily="50" charset="-128"/>
                        </a:rPr>
                        <a:t>日までに開講するコースに限る</a:t>
                      </a:r>
                      <a:r>
                        <a:rPr kumimoji="1" lang="ja-JP" altLang="en-US" sz="1200" dirty="0" smtClean="0">
                          <a:solidFill>
                            <a:srgbClr val="FF0000"/>
                          </a:solidFill>
                          <a:latin typeface="メイリオ" panose="020B0604030504040204" pitchFamily="50" charset="-128"/>
                          <a:ea typeface="メイリオ" panose="020B0604030504040204" pitchFamily="50" charset="-128"/>
                        </a:rPr>
                        <a:t>。</a:t>
                      </a:r>
                      <a:endParaRPr kumimoji="1" lang="ja-JP" altLang="en-US" sz="1200" dirty="0">
                        <a:solidFill>
                          <a:srgbClr val="FF0000"/>
                        </a:solidFill>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1"/>
                  </a:ext>
                </a:extLst>
              </a:tr>
              <a:tr h="1287715">
                <a:tc>
                  <a:txBody>
                    <a:bodyPr/>
                    <a:lstStyle/>
                    <a:p>
                      <a:r>
                        <a:rPr kumimoji="1" lang="ja-JP" altLang="en-US" sz="1200" dirty="0" smtClean="0">
                          <a:latin typeface="メイリオ" panose="020B0604030504040204" pitchFamily="50" charset="-128"/>
                          <a:ea typeface="メイリオ" panose="020B0604030504040204" pitchFamily="50" charset="-128"/>
                        </a:rPr>
                        <a:t>②</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就職率による欠格期間</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　連続する</a:t>
                      </a:r>
                      <a:r>
                        <a:rPr kumimoji="1" lang="en-US" altLang="ja-JP" sz="1200" dirty="0" smtClean="0">
                          <a:latin typeface="メイリオ" panose="020B0604030504040204" pitchFamily="50" charset="-128"/>
                          <a:ea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rPr>
                        <a:t>年間に雇用保険適用就職率基準（基礎</a:t>
                      </a:r>
                      <a:r>
                        <a:rPr kumimoji="1" lang="en-US" altLang="ja-JP" sz="1200" dirty="0" smtClean="0">
                          <a:latin typeface="メイリオ" panose="020B0604030504040204" pitchFamily="50" charset="-128"/>
                          <a:ea typeface="メイリオ" panose="020B0604030504040204" pitchFamily="50" charset="-128"/>
                        </a:rPr>
                        <a:t>30</a:t>
                      </a:r>
                      <a:r>
                        <a:rPr kumimoji="1" lang="ja-JP" altLang="en-US" sz="1200" dirty="0" smtClean="0">
                          <a:latin typeface="メイリオ" panose="020B0604030504040204" pitchFamily="50" charset="-128"/>
                          <a:ea typeface="メイリオ" panose="020B0604030504040204" pitchFamily="50" charset="-128"/>
                        </a:rPr>
                        <a:t>％、実践</a:t>
                      </a:r>
                      <a:r>
                        <a:rPr kumimoji="1" lang="en-US" altLang="ja-JP" sz="1200" dirty="0" smtClean="0">
                          <a:latin typeface="メイリオ" panose="020B0604030504040204" pitchFamily="50" charset="-128"/>
                          <a:ea typeface="メイリオ" panose="020B0604030504040204" pitchFamily="50" charset="-128"/>
                        </a:rPr>
                        <a:t>35</a:t>
                      </a:r>
                      <a:r>
                        <a:rPr kumimoji="1" lang="ja-JP" altLang="en-US" sz="1200" dirty="0" smtClean="0">
                          <a:latin typeface="メイリオ" panose="020B0604030504040204" pitchFamily="50" charset="-128"/>
                          <a:ea typeface="メイリオ" panose="020B0604030504040204" pitchFamily="50" charset="-128"/>
                        </a:rPr>
                        <a:t>％）を下回ったコースが</a:t>
                      </a:r>
                      <a:r>
                        <a:rPr kumimoji="1" lang="en-US" altLang="ja-JP" sz="1200" dirty="0" smtClean="0">
                          <a:latin typeface="メイリオ" panose="020B0604030504040204" pitchFamily="50" charset="-128"/>
                          <a:ea typeface="メイリオ" panose="020B0604030504040204" pitchFamily="50" charset="-128"/>
                        </a:rPr>
                        <a:t>2</a:t>
                      </a:r>
                      <a:r>
                        <a:rPr kumimoji="1" lang="ja-JP" altLang="en-US" sz="1200" dirty="0" smtClean="0">
                          <a:latin typeface="メイリオ" panose="020B0604030504040204" pitchFamily="50" charset="-128"/>
                          <a:ea typeface="メイリオ" panose="020B0604030504040204" pitchFamily="50" charset="-128"/>
                        </a:rPr>
                        <a:t>コース以上あった訓練実施機関は当該都道府県において１年間認定を受けられない。</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　その</a:t>
                      </a:r>
                      <a:r>
                        <a:rPr kumimoji="1" lang="en-US" altLang="ja-JP" sz="1200" dirty="0" smtClean="0">
                          <a:latin typeface="メイリオ" panose="020B0604030504040204" pitchFamily="50" charset="-128"/>
                          <a:ea typeface="メイリオ" panose="020B0604030504040204" pitchFamily="50" charset="-128"/>
                        </a:rPr>
                        <a:t>1</a:t>
                      </a:r>
                      <a:r>
                        <a:rPr kumimoji="1" lang="ja-JP" altLang="en-US" sz="1200" dirty="0" smtClean="0">
                          <a:latin typeface="メイリオ" panose="020B0604030504040204" pitchFamily="50" charset="-128"/>
                          <a:ea typeface="メイリオ" panose="020B0604030504040204" pitchFamily="50" charset="-128"/>
                        </a:rPr>
                        <a:t>年経過後、再び</a:t>
                      </a:r>
                      <a:r>
                        <a:rPr kumimoji="1" lang="en-US" altLang="ja-JP" sz="1200" dirty="0" smtClean="0">
                          <a:latin typeface="メイリオ" panose="020B0604030504040204" pitchFamily="50" charset="-128"/>
                          <a:ea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rPr>
                        <a:t>年間で</a:t>
                      </a:r>
                      <a:r>
                        <a:rPr kumimoji="1" lang="en-US" altLang="ja-JP" sz="1200" dirty="0" smtClean="0">
                          <a:latin typeface="メイリオ" panose="020B0604030504040204" pitchFamily="50" charset="-128"/>
                          <a:ea typeface="メイリオ" panose="020B0604030504040204" pitchFamily="50" charset="-128"/>
                        </a:rPr>
                        <a:t>2</a:t>
                      </a:r>
                      <a:r>
                        <a:rPr kumimoji="1" lang="ja-JP" altLang="en-US" sz="1200" dirty="0" smtClean="0">
                          <a:latin typeface="メイリオ" panose="020B0604030504040204" pitchFamily="50" charset="-128"/>
                          <a:ea typeface="メイリオ" panose="020B0604030504040204" pitchFamily="50" charset="-128"/>
                        </a:rPr>
                        <a:t>コース以上、当該就職率を下回った場合は、</a:t>
                      </a:r>
                      <a:r>
                        <a:rPr kumimoji="1" lang="ja-JP" altLang="en-US" sz="1200" u="sng" dirty="0" smtClean="0">
                          <a:solidFill>
                            <a:srgbClr val="FF0000"/>
                          </a:solidFill>
                          <a:latin typeface="メイリオ" panose="020B0604030504040204" pitchFamily="50" charset="-128"/>
                          <a:ea typeface="メイリオ" panose="020B0604030504040204" pitchFamily="50" charset="-128"/>
                        </a:rPr>
                        <a:t>以後当該都道府県において認定できない（永年欠格）</a:t>
                      </a:r>
                      <a:r>
                        <a:rPr kumimoji="1" lang="ja-JP" altLang="en-US" sz="1200" dirty="0" smtClean="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sng" dirty="0" smtClean="0">
                          <a:solidFill>
                            <a:srgbClr val="FF0000"/>
                          </a:solidFill>
                          <a:latin typeface="メイリオ" panose="020B0604030504040204" pitchFamily="50" charset="-128"/>
                          <a:ea typeface="メイリオ" panose="020B0604030504040204" pitchFamily="50" charset="-128"/>
                        </a:rPr>
                        <a:t>　</a:t>
                      </a:r>
                      <a:r>
                        <a:rPr kumimoji="1" lang="en-US" altLang="ja-JP" sz="1200" u="sng" dirty="0" smtClean="0">
                          <a:solidFill>
                            <a:srgbClr val="FF0000"/>
                          </a:solidFill>
                          <a:latin typeface="メイリオ" panose="020B0604030504040204" pitchFamily="50" charset="-128"/>
                          <a:ea typeface="メイリオ" panose="020B0604030504040204" pitchFamily="50" charset="-128"/>
                        </a:rPr>
                        <a:t>5</a:t>
                      </a:r>
                      <a:r>
                        <a:rPr kumimoji="1" lang="ja-JP" altLang="en-US" sz="1200" u="sng" dirty="0" smtClean="0">
                          <a:solidFill>
                            <a:srgbClr val="FF0000"/>
                          </a:solidFill>
                          <a:latin typeface="メイリオ" panose="020B0604030504040204" pitchFamily="50" charset="-128"/>
                          <a:ea typeface="メイリオ" panose="020B0604030504040204" pitchFamily="50" charset="-128"/>
                        </a:rPr>
                        <a:t>年間経過すれば認定可能（</a:t>
                      </a:r>
                      <a:r>
                        <a:rPr kumimoji="1" lang="en-US" altLang="ja-JP" sz="1200" u="sng" dirty="0" smtClean="0">
                          <a:solidFill>
                            <a:srgbClr val="FF0000"/>
                          </a:solidFill>
                          <a:latin typeface="メイリオ" panose="020B0604030504040204" pitchFamily="50" charset="-128"/>
                          <a:ea typeface="メイリオ" panose="020B0604030504040204" pitchFamily="50" charset="-128"/>
                        </a:rPr>
                        <a:t>5</a:t>
                      </a:r>
                      <a:r>
                        <a:rPr kumimoji="1" lang="ja-JP" altLang="en-US" sz="1200" u="sng" dirty="0" smtClean="0">
                          <a:solidFill>
                            <a:srgbClr val="FF0000"/>
                          </a:solidFill>
                          <a:latin typeface="メイリオ" panose="020B0604030504040204" pitchFamily="50" charset="-128"/>
                          <a:ea typeface="メイリオ" panose="020B0604030504040204" pitchFamily="50" charset="-128"/>
                        </a:rPr>
                        <a:t>年欠格）</a:t>
                      </a:r>
                      <a:endParaRPr kumimoji="1" lang="ja-JP" altLang="en-US" sz="1200" u="sng" dirty="0">
                        <a:solidFill>
                          <a:srgbClr val="FF0000"/>
                        </a:solidFill>
                        <a:latin typeface="メイリオ" panose="020B0604030504040204" pitchFamily="50" charset="-128"/>
                        <a:ea typeface="メイリオ" panose="020B0604030504040204" pitchFamily="50" charset="-128"/>
                      </a:endParaRPr>
                    </a:p>
                  </a:txBody>
                  <a:tcPr marL="68580" marR="68580" marT="34290" marB="34290"/>
                </a:tc>
                <a:tc>
                  <a:txBody>
                    <a:bodyPr/>
                    <a:lstStyle/>
                    <a:p>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2"/>
                  </a:ext>
                </a:extLst>
              </a:tr>
              <a:tr h="573543">
                <a:tc>
                  <a:txBody>
                    <a:bodyPr/>
                    <a:lstStyle/>
                    <a:p>
                      <a:r>
                        <a:rPr kumimoji="1" lang="ja-JP" altLang="en-US" sz="1200" dirty="0" smtClean="0">
                          <a:latin typeface="メイリオ" panose="020B0604030504040204" pitchFamily="50" charset="-128"/>
                          <a:ea typeface="メイリオ" panose="020B0604030504040204" pitchFamily="50" charset="-128"/>
                        </a:rPr>
                        <a:t>③</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就職状況報告書の回収率による欠格期間</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　連続する</a:t>
                      </a:r>
                      <a:r>
                        <a:rPr kumimoji="1" lang="en-US" altLang="ja-JP" sz="1200" dirty="0" smtClean="0">
                          <a:latin typeface="メイリオ" panose="020B0604030504040204" pitchFamily="50" charset="-128"/>
                          <a:ea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rPr>
                        <a:t>年間に就職状況報告書の回収率が</a:t>
                      </a:r>
                      <a:r>
                        <a:rPr kumimoji="1" lang="en-US" altLang="ja-JP" sz="1200" dirty="0" smtClean="0">
                          <a:latin typeface="メイリオ" panose="020B0604030504040204" pitchFamily="50" charset="-128"/>
                          <a:ea typeface="メイリオ" panose="020B0604030504040204" pitchFamily="50" charset="-128"/>
                        </a:rPr>
                        <a:t>80</a:t>
                      </a:r>
                      <a:r>
                        <a:rPr kumimoji="1" lang="ja-JP" altLang="en-US" sz="1200" dirty="0" smtClean="0">
                          <a:latin typeface="メイリオ" panose="020B0604030504040204" pitchFamily="50" charset="-128"/>
                          <a:ea typeface="メイリオ" panose="020B0604030504040204" pitchFamily="50" charset="-128"/>
                        </a:rPr>
                        <a:t>％を下回ったコースが</a:t>
                      </a:r>
                      <a:r>
                        <a:rPr kumimoji="1" lang="en-US" altLang="ja-JP" sz="1200" dirty="0" smtClean="0">
                          <a:latin typeface="メイリオ" panose="020B0604030504040204" pitchFamily="50" charset="-128"/>
                          <a:ea typeface="メイリオ" panose="020B0604030504040204" pitchFamily="50" charset="-128"/>
                        </a:rPr>
                        <a:t>2</a:t>
                      </a:r>
                      <a:r>
                        <a:rPr kumimoji="1" lang="ja-JP" altLang="en-US" sz="1200" dirty="0" smtClean="0">
                          <a:latin typeface="メイリオ" panose="020B0604030504040204" pitchFamily="50" charset="-128"/>
                          <a:ea typeface="メイリオ" panose="020B0604030504040204" pitchFamily="50" charset="-128"/>
                        </a:rPr>
                        <a:t>コース以上ある場合、</a:t>
                      </a:r>
                      <a:r>
                        <a:rPr kumimoji="1" lang="ja-JP" altLang="en-US" sz="1200" u="sng" dirty="0" smtClean="0">
                          <a:solidFill>
                            <a:srgbClr val="FF0000"/>
                          </a:solidFill>
                          <a:latin typeface="メイリオ" panose="020B0604030504040204" pitchFamily="50" charset="-128"/>
                          <a:ea typeface="メイリオ" panose="020B0604030504040204" pitchFamily="50" charset="-128"/>
                        </a:rPr>
                        <a:t>以後全国において認定できない（永年欠格）</a:t>
                      </a:r>
                      <a:r>
                        <a:rPr kumimoji="1" lang="ja-JP" altLang="en-US" sz="1200" u="none" dirty="0" smtClean="0">
                          <a:solidFill>
                            <a:schemeClr val="tx1"/>
                          </a:solidFill>
                          <a:latin typeface="メイリオ" panose="020B0604030504040204" pitchFamily="50" charset="-128"/>
                          <a:ea typeface="メイリオ" panose="020B0604030504040204" pitchFamily="50" charset="-128"/>
                        </a:rPr>
                        <a:t>。</a:t>
                      </a:r>
                      <a:endParaRPr kumimoji="1" lang="ja-JP" altLang="en-US" sz="1200" u="none" dirty="0">
                        <a:solidFill>
                          <a:schemeClr val="tx1"/>
                        </a:solidFill>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sng" dirty="0" smtClean="0">
                          <a:solidFill>
                            <a:srgbClr val="FF0000"/>
                          </a:solidFill>
                          <a:latin typeface="メイリオ" panose="020B0604030504040204" pitchFamily="50" charset="-128"/>
                          <a:ea typeface="メイリオ" panose="020B0604030504040204" pitchFamily="50" charset="-128"/>
                        </a:rPr>
                        <a:t>　</a:t>
                      </a:r>
                      <a:r>
                        <a:rPr kumimoji="1" lang="en-US" altLang="ja-JP" sz="1200" u="sng" dirty="0" smtClean="0">
                          <a:solidFill>
                            <a:srgbClr val="FF0000"/>
                          </a:solidFill>
                          <a:latin typeface="メイリオ" panose="020B0604030504040204" pitchFamily="50" charset="-128"/>
                          <a:ea typeface="メイリオ" panose="020B0604030504040204" pitchFamily="50" charset="-128"/>
                        </a:rPr>
                        <a:t>5</a:t>
                      </a:r>
                      <a:r>
                        <a:rPr kumimoji="1" lang="ja-JP" altLang="en-US" sz="1200" u="sng" dirty="0" smtClean="0">
                          <a:solidFill>
                            <a:srgbClr val="FF0000"/>
                          </a:solidFill>
                          <a:latin typeface="メイリオ" panose="020B0604030504040204" pitchFamily="50" charset="-128"/>
                          <a:ea typeface="メイリオ" panose="020B0604030504040204" pitchFamily="50" charset="-128"/>
                        </a:rPr>
                        <a:t>年間経過すれば認定可能（</a:t>
                      </a:r>
                      <a:r>
                        <a:rPr kumimoji="1" lang="en-US" altLang="ja-JP" sz="1200" u="sng" dirty="0" smtClean="0">
                          <a:solidFill>
                            <a:srgbClr val="FF0000"/>
                          </a:solidFill>
                          <a:latin typeface="メイリオ" panose="020B0604030504040204" pitchFamily="50" charset="-128"/>
                          <a:ea typeface="メイリオ" panose="020B0604030504040204" pitchFamily="50" charset="-128"/>
                        </a:rPr>
                        <a:t>5</a:t>
                      </a:r>
                      <a:r>
                        <a:rPr kumimoji="1" lang="ja-JP" altLang="en-US" sz="1200" u="sng" dirty="0" smtClean="0">
                          <a:solidFill>
                            <a:srgbClr val="FF0000"/>
                          </a:solidFill>
                          <a:latin typeface="メイリオ" panose="020B0604030504040204" pitchFamily="50" charset="-128"/>
                          <a:ea typeface="メイリオ" panose="020B0604030504040204" pitchFamily="50" charset="-128"/>
                        </a:rPr>
                        <a:t>年欠格）</a:t>
                      </a:r>
                      <a:endParaRPr kumimoji="1" lang="ja-JP" altLang="en-US" sz="1200" u="sng" dirty="0">
                        <a:solidFill>
                          <a:srgbClr val="FF0000"/>
                        </a:solidFill>
                        <a:latin typeface="メイリオ" panose="020B0604030504040204" pitchFamily="50" charset="-128"/>
                        <a:ea typeface="メイリオ" panose="020B0604030504040204" pitchFamily="50" charset="-128"/>
                      </a:endParaRPr>
                    </a:p>
                  </a:txBody>
                  <a:tcPr marL="68580" marR="68580" marT="34290" marB="34290"/>
                </a:tc>
                <a:tc>
                  <a:txBody>
                    <a:bodyPr/>
                    <a:lstStyle/>
                    <a:p>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3"/>
                  </a:ext>
                </a:extLst>
              </a:tr>
            </a:tbl>
          </a:graphicData>
        </a:graphic>
      </p:graphicFrame>
      <p:sp>
        <p:nvSpPr>
          <p:cNvPr id="19" name="テキスト ボックス 18"/>
          <p:cNvSpPr txBox="1"/>
          <p:nvPr/>
        </p:nvSpPr>
        <p:spPr>
          <a:xfrm>
            <a:off x="-36512" y="513547"/>
            <a:ext cx="9212781" cy="323165"/>
          </a:xfrm>
          <a:prstGeom prst="rect">
            <a:avLst/>
          </a:prstGeom>
          <a:noFill/>
        </p:spPr>
        <p:txBody>
          <a:bodyPr wrap="square" rtlCol="0">
            <a:spAutoFit/>
          </a:bodyPr>
          <a:lstStyle/>
          <a:p>
            <a:r>
              <a:rPr lang="ja-JP" altLang="en-US" sz="1500" b="1" dirty="0">
                <a:solidFill>
                  <a:srgbClr val="0070C0"/>
                </a:solidFill>
                <a:latin typeface="メイリオ" panose="020B0604030504040204" pitchFamily="50" charset="-128"/>
                <a:ea typeface="メイリオ" panose="020B0604030504040204" pitchFamily="50" charset="-128"/>
              </a:rPr>
              <a:t>（１）訓練実施機関</a:t>
            </a:r>
            <a:r>
              <a:rPr lang="ja-JP" altLang="en-US" sz="1500" b="1" dirty="0" smtClean="0">
                <a:solidFill>
                  <a:srgbClr val="0070C0"/>
                </a:solidFill>
                <a:latin typeface="メイリオ" panose="020B0604030504040204" pitchFamily="50" charset="-128"/>
                <a:ea typeface="メイリオ" panose="020B0604030504040204" pitchFamily="50" charset="-128"/>
              </a:rPr>
              <a:t>の参入</a:t>
            </a:r>
            <a:r>
              <a:rPr lang="ja-JP" altLang="en-US" sz="1500" b="1" dirty="0">
                <a:solidFill>
                  <a:srgbClr val="0070C0"/>
                </a:solidFill>
                <a:latin typeface="メイリオ" panose="020B0604030504040204" pitchFamily="50" charset="-128"/>
                <a:ea typeface="メイリオ" panose="020B0604030504040204" pitchFamily="50" charset="-128"/>
              </a:rPr>
              <a:t>を促すもの（令和</a:t>
            </a:r>
            <a:r>
              <a:rPr lang="en-US" altLang="ja-JP" sz="1500" b="1" dirty="0">
                <a:solidFill>
                  <a:srgbClr val="0070C0"/>
                </a:solidFill>
                <a:latin typeface="メイリオ" panose="020B0604030504040204" pitchFamily="50" charset="-128"/>
                <a:ea typeface="メイリオ" panose="020B0604030504040204" pitchFamily="50" charset="-128"/>
              </a:rPr>
              <a:t>3</a:t>
            </a:r>
            <a:r>
              <a:rPr lang="ja-JP" altLang="en-US" sz="1500" b="1" dirty="0">
                <a:solidFill>
                  <a:srgbClr val="0070C0"/>
                </a:solidFill>
                <a:latin typeface="メイリオ" panose="020B0604030504040204" pitchFamily="50" charset="-128"/>
                <a:ea typeface="メイリオ" panose="020B0604030504040204" pitchFamily="50" charset="-128"/>
              </a:rPr>
              <a:t>年</a:t>
            </a:r>
            <a:r>
              <a:rPr lang="en-US" altLang="ja-JP" sz="1500" b="1" dirty="0">
                <a:solidFill>
                  <a:srgbClr val="0070C0"/>
                </a:solidFill>
                <a:latin typeface="メイリオ" panose="020B0604030504040204" pitchFamily="50" charset="-128"/>
                <a:ea typeface="メイリオ" panose="020B0604030504040204" pitchFamily="50" charset="-128"/>
              </a:rPr>
              <a:t>6</a:t>
            </a:r>
            <a:r>
              <a:rPr lang="ja-JP" altLang="en-US" sz="1500" b="1" dirty="0">
                <a:solidFill>
                  <a:srgbClr val="0070C0"/>
                </a:solidFill>
                <a:latin typeface="メイリオ" panose="020B0604030504040204" pitchFamily="50" charset="-128"/>
                <a:ea typeface="メイリオ" panose="020B0604030504040204" pitchFamily="50" charset="-128"/>
              </a:rPr>
              <a:t>月開講コースから適用）</a:t>
            </a:r>
          </a:p>
        </p:txBody>
      </p:sp>
      <p:sp>
        <p:nvSpPr>
          <p:cNvPr id="10" name="タイトル 1">
            <a:extLst>
              <a:ext uri="{FF2B5EF4-FFF2-40B4-BE49-F238E27FC236}">
                <a16:creationId xmlns:a16="http://schemas.microsoft.com/office/drawing/2014/main" id="{CDF5D4D9-27A4-4077-AE4E-8D67C89BBD18}"/>
              </a:ext>
            </a:extLst>
          </p:cNvPr>
          <p:cNvSpPr txBox="1">
            <a:spLocks/>
          </p:cNvSpPr>
          <p:nvPr/>
        </p:nvSpPr>
        <p:spPr>
          <a:xfrm>
            <a:off x="76048" y="24368"/>
            <a:ext cx="8888439" cy="532735"/>
          </a:xfrm>
          <a:prstGeom prst="rect">
            <a:avLst/>
          </a:prstGeom>
          <a:noFill/>
          <a:ln w="9525" cap="flat" cmpd="sng" algn="ctr">
            <a:noFill/>
            <a:prstDash val="solid"/>
          </a:ln>
          <a:effectLst/>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b">
            <a:noAutofit/>
          </a:bodyPr>
          <a:lstStyle>
            <a:lvl1pPr marL="0" algn="l" defTabSz="914400" rtl="0" eaLnBrk="1" latinLnBrk="0" hangingPunct="1">
              <a:lnSpc>
                <a:spcPct val="85000"/>
              </a:lnSpc>
              <a:spcBef>
                <a:spcPct val="0"/>
              </a:spcBef>
              <a:buNone/>
              <a:defRPr kumimoji="1" sz="4800" b="0" kern="1200" spc="-50" baseline="0">
                <a:ln>
                  <a:noFill/>
                </a:ln>
                <a:solidFill>
                  <a:schemeClr val="dk1"/>
                </a:solidFill>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2400" b="1" dirty="0" smtClean="0">
                <a:latin typeface="メイリオ" panose="020B0604030504040204" pitchFamily="50" charset="-128"/>
                <a:ea typeface="メイリオ" panose="020B0604030504040204" pitchFamily="50" charset="-128"/>
              </a:rPr>
              <a:t>求職者支援訓練の認定基準の緩和等</a:t>
            </a:r>
            <a:endParaRPr lang="ja-JP" altLang="en-US" sz="2400" b="1" dirty="0">
              <a:latin typeface="メイリオ" panose="020B0604030504040204" pitchFamily="50" charset="-128"/>
              <a:ea typeface="メイリオ" panose="020B0604030504040204" pitchFamily="50" charset="-128"/>
            </a:endParaRPr>
          </a:p>
        </p:txBody>
      </p:sp>
      <p:sp>
        <p:nvSpPr>
          <p:cNvPr id="16" name="スライド番号プレースホルダー 1"/>
          <p:cNvSpPr>
            <a:spLocks noGrp="1"/>
          </p:cNvSpPr>
          <p:nvPr>
            <p:ph type="sldNum" sz="quarter" idx="12"/>
          </p:nvPr>
        </p:nvSpPr>
        <p:spPr/>
        <p:txBody>
          <a:bodyPr/>
          <a:lstStyle/>
          <a:p>
            <a:r>
              <a:rPr kumimoji="1" lang="en-US" altLang="ja-JP" sz="1800" b="1" dirty="0" smtClean="0">
                <a:latin typeface="メイリオ" panose="020B0604030504040204" pitchFamily="50" charset="-128"/>
                <a:ea typeface="メイリオ" panose="020B0604030504040204" pitchFamily="50" charset="-128"/>
              </a:rPr>
              <a:t>12</a:t>
            </a:r>
            <a:endParaRPr kumimoji="1" lang="ja-JP" altLang="en-US" sz="1800" b="1" dirty="0">
              <a:latin typeface="メイリオ" panose="020B0604030504040204" pitchFamily="50" charset="-128"/>
              <a:ea typeface="メイリオ"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52761596"/>
              </p:ext>
            </p:extLst>
          </p:nvPr>
        </p:nvGraphicFramePr>
        <p:xfrm>
          <a:off x="258587" y="3892308"/>
          <a:ext cx="8775084" cy="2773967"/>
        </p:xfrm>
        <a:graphic>
          <a:graphicData uri="http://schemas.openxmlformats.org/drawingml/2006/table">
            <a:tbl>
              <a:tblPr firstRow="1" bandRow="1">
                <a:tableStyleId>{5C22544A-7EE6-4342-B048-85BDC9FD1C3A}</a:tableStyleId>
              </a:tblPr>
              <a:tblGrid>
                <a:gridCol w="314201">
                  <a:extLst>
                    <a:ext uri="{9D8B030D-6E8A-4147-A177-3AD203B41FA5}">
                      <a16:colId xmlns:a16="http://schemas.microsoft.com/office/drawing/2014/main" val="20000"/>
                    </a:ext>
                  </a:extLst>
                </a:gridCol>
                <a:gridCol w="1769084">
                  <a:extLst>
                    <a:ext uri="{9D8B030D-6E8A-4147-A177-3AD203B41FA5}">
                      <a16:colId xmlns:a16="http://schemas.microsoft.com/office/drawing/2014/main" val="20001"/>
                    </a:ext>
                  </a:extLst>
                </a:gridCol>
                <a:gridCol w="2014104">
                  <a:extLst>
                    <a:ext uri="{9D8B030D-6E8A-4147-A177-3AD203B41FA5}">
                      <a16:colId xmlns:a16="http://schemas.microsoft.com/office/drawing/2014/main" val="20002"/>
                    </a:ext>
                  </a:extLst>
                </a:gridCol>
                <a:gridCol w="3096344">
                  <a:extLst>
                    <a:ext uri="{9D8B030D-6E8A-4147-A177-3AD203B41FA5}">
                      <a16:colId xmlns:a16="http://schemas.microsoft.com/office/drawing/2014/main" val="20003"/>
                    </a:ext>
                  </a:extLst>
                </a:gridCol>
                <a:gridCol w="1581351">
                  <a:extLst>
                    <a:ext uri="{9D8B030D-6E8A-4147-A177-3AD203B41FA5}">
                      <a16:colId xmlns:a16="http://schemas.microsoft.com/office/drawing/2014/main" val="20004"/>
                    </a:ext>
                  </a:extLst>
                </a:gridCol>
              </a:tblGrid>
              <a:tr h="270504">
                <a:tc>
                  <a:txBody>
                    <a:bodyPr/>
                    <a:lstStyle/>
                    <a:p>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項目</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変更前</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変更後</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備考</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0"/>
                  </a:ext>
                </a:extLst>
              </a:tr>
              <a:tr h="1074707">
                <a:tc>
                  <a:txBody>
                    <a:bodyPr/>
                    <a:lstStyle/>
                    <a:p>
                      <a:r>
                        <a:rPr kumimoji="1" lang="ja-JP" altLang="en-US" sz="1200" dirty="0" smtClean="0">
                          <a:latin typeface="メイリオ" panose="020B0604030504040204" pitchFamily="50" charset="-128"/>
                          <a:ea typeface="メイリオ" panose="020B0604030504040204" pitchFamily="50" charset="-128"/>
                        </a:rPr>
                        <a:t>①</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就職支援責任者の要件</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能開法第</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30 </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条の３に規定するキャリアコンサルタント又はジョブ･カード作成</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アドバイザー</a:t>
                      </a:r>
                      <a:r>
                        <a:rPr kumimoji="1" lang="ja-JP" altLang="en-US" sz="1200" b="0" i="0" u="sng" strike="noStrike" kern="1200" baseline="0" dirty="0" smtClean="0">
                          <a:solidFill>
                            <a:srgbClr val="FF0000"/>
                          </a:solidFill>
                          <a:latin typeface="メイリオ" panose="020B0604030504040204" pitchFamily="50" charset="-128"/>
                          <a:ea typeface="メイリオ" panose="020B0604030504040204" pitchFamily="50" charset="-128"/>
                          <a:cs typeface="+mn-cs"/>
                        </a:rPr>
                        <a:t>であること</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a:t>
                      </a:r>
                      <a:endParaRPr kumimoji="1" lang="en-US" altLang="ja-JP" sz="8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endParaRPr>
                    </a:p>
                  </a:txBody>
                  <a:tcPr marL="68580" marR="68580" marT="34290" marB="34290"/>
                </a:tc>
                <a:tc>
                  <a:txBody>
                    <a:bodyPr/>
                    <a:lstStyle/>
                    <a:p>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能開法第</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30 </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条の３に規定する</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キャリアコンサルタント、ジョブ</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･カード作成</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アドバイザー又はキャリアコンサルティング技能士（</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1</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級又は</a:t>
                      </a:r>
                      <a:r>
                        <a:rPr kumimoji="1" lang="en-US" altLang="ja-JP"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2</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級）</a:t>
                      </a:r>
                      <a:r>
                        <a:rPr kumimoji="1" lang="en-US" altLang="ja-JP" sz="1200" b="0" i="0" u="none" strike="noStrike" kern="1200" baseline="30000" dirty="0" smtClean="0">
                          <a:solidFill>
                            <a:schemeClr val="dk1"/>
                          </a:solidFill>
                          <a:latin typeface="メイリオ" panose="020B0604030504040204" pitchFamily="50" charset="-128"/>
                          <a:ea typeface="メイリオ" panose="020B0604030504040204" pitchFamily="50" charset="-128"/>
                          <a:cs typeface="+mn-cs"/>
                        </a:rPr>
                        <a:t>※</a:t>
                      </a:r>
                      <a:r>
                        <a:rPr kumimoji="1" lang="ja-JP" altLang="en-US" sz="1200" b="0" i="0" u="sng" strike="noStrike" kern="1200" baseline="0" dirty="0" smtClean="0">
                          <a:solidFill>
                            <a:srgbClr val="FF0000"/>
                          </a:solidFill>
                          <a:latin typeface="メイリオ" panose="020B0604030504040204" pitchFamily="50" charset="-128"/>
                          <a:ea typeface="メイリオ" panose="020B0604030504040204" pitchFamily="50" charset="-128"/>
                          <a:cs typeface="+mn-cs"/>
                        </a:rPr>
                        <a:t>で</a:t>
                      </a:r>
                      <a:r>
                        <a:rPr kumimoji="1" lang="ja-JP" altLang="en-US" sz="1200" b="0" i="0" u="sng" strike="noStrike" kern="1200" baseline="0" dirty="0" smtClean="0">
                          <a:solidFill>
                            <a:srgbClr val="FF0000"/>
                          </a:solidFill>
                          <a:latin typeface="メイリオ" panose="020B0604030504040204" pitchFamily="50" charset="-128"/>
                          <a:ea typeface="メイリオ" panose="020B0604030504040204" pitchFamily="50" charset="-128"/>
                          <a:cs typeface="+mn-cs"/>
                        </a:rPr>
                        <a:t>あることが望ましい</a:t>
                      </a:r>
                      <a:r>
                        <a:rPr kumimoji="1" lang="ja-JP" altLang="en-US" sz="12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a:t>
                      </a:r>
                      <a:r>
                        <a:rPr kumimoji="1" lang="en-US" altLang="ja-JP" sz="9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a:t>
                      </a:r>
                      <a:r>
                        <a:rPr kumimoji="1" lang="ja-JP" altLang="en-US" sz="9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キャリアコンサルティング技能士（</a:t>
                      </a:r>
                      <a:r>
                        <a:rPr kumimoji="1" lang="en-US" altLang="ja-JP" sz="9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1</a:t>
                      </a:r>
                      <a:r>
                        <a:rPr kumimoji="1" lang="ja-JP" altLang="en-US" sz="9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級又は</a:t>
                      </a:r>
                      <a:r>
                        <a:rPr kumimoji="1" lang="en-US" altLang="ja-JP" sz="9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2</a:t>
                      </a:r>
                      <a:r>
                        <a:rPr kumimoji="1" lang="ja-JP" altLang="en-US" sz="9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級）は令和</a:t>
                      </a:r>
                      <a:r>
                        <a:rPr kumimoji="1" lang="en-US" altLang="ja-JP" sz="9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4</a:t>
                      </a:r>
                      <a:r>
                        <a:rPr kumimoji="1" lang="ja-JP" altLang="en-US" sz="9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年</a:t>
                      </a:r>
                      <a:r>
                        <a:rPr kumimoji="1" lang="en-US" altLang="ja-JP" sz="9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4</a:t>
                      </a:r>
                      <a:r>
                        <a:rPr kumimoji="1" lang="ja-JP" altLang="en-US" sz="900" b="0" i="0" u="none" strike="noStrike" kern="1200" baseline="0" dirty="0" smtClean="0">
                          <a:solidFill>
                            <a:schemeClr val="dk1"/>
                          </a:solidFill>
                          <a:latin typeface="メイリオ" panose="020B0604030504040204" pitchFamily="50" charset="-128"/>
                          <a:ea typeface="メイリオ" panose="020B0604030504040204" pitchFamily="50" charset="-128"/>
                          <a:cs typeface="+mn-cs"/>
                        </a:rPr>
                        <a:t>月から適用。</a:t>
                      </a:r>
                      <a:endParaRPr kumimoji="1" lang="ja-JP" altLang="en-US" sz="900" u="sng" dirty="0">
                        <a:solidFill>
                          <a:srgbClr val="FF0000"/>
                        </a:solidFill>
                        <a:latin typeface="メイリオ" panose="020B0604030504040204" pitchFamily="50" charset="-128"/>
                        <a:ea typeface="メイリオ" panose="020B0604030504040204" pitchFamily="50" charset="-128"/>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キャリアコンサルティングを行う者は従前どおり有資格者であることが必要（外部委託可）</a:t>
                      </a:r>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1"/>
                  </a:ext>
                </a:extLst>
              </a:tr>
              <a:tr h="767648">
                <a:tc>
                  <a:txBody>
                    <a:bodyPr/>
                    <a:lstStyle/>
                    <a:p>
                      <a:r>
                        <a:rPr kumimoji="1" lang="ja-JP" altLang="en-US" sz="1200" dirty="0" smtClean="0">
                          <a:latin typeface="メイリオ" panose="020B0604030504040204" pitchFamily="50" charset="-128"/>
                          <a:ea typeface="メイリオ" panose="020B0604030504040204" pitchFamily="50" charset="-128"/>
                        </a:rPr>
                        <a:t>②</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認定申請様式の代表者印（会社実印）の押印、</a:t>
                      </a:r>
                      <a:r>
                        <a:rPr kumimoji="1" lang="ja-JP" altLang="en-US" sz="1200" dirty="0" smtClean="0">
                          <a:latin typeface="メイリオ" panose="020B0604030504040204" pitchFamily="50" charset="-128"/>
                          <a:ea typeface="メイリオ" panose="020B0604030504040204" pitchFamily="50" charset="-128"/>
                        </a:rPr>
                        <a:t>中止届等の</a:t>
                      </a:r>
                      <a:r>
                        <a:rPr kumimoji="1" lang="ja-JP" altLang="en-US" sz="1200" dirty="0" smtClean="0">
                          <a:latin typeface="メイリオ" panose="020B0604030504040204" pitchFamily="50" charset="-128"/>
                          <a:ea typeface="メイリオ" panose="020B0604030504040204" pitchFamily="50" charset="-128"/>
                        </a:rPr>
                        <a:t>代表者印の押印</a:t>
                      </a:r>
                      <a:r>
                        <a:rPr kumimoji="1" lang="en-US" altLang="ja-JP" sz="1200" baseline="30000" dirty="0" smtClean="0">
                          <a:latin typeface="メイリオ" panose="020B0604030504040204" pitchFamily="50" charset="-128"/>
                          <a:ea typeface="メイリオ" panose="020B0604030504040204" pitchFamily="50" charset="-128"/>
                        </a:rPr>
                        <a:t>※</a:t>
                      </a:r>
                      <a:endParaRPr kumimoji="1" lang="ja-JP" altLang="en-US" sz="1200" baseline="300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sng" dirty="0" smtClean="0">
                          <a:solidFill>
                            <a:srgbClr val="FF0000"/>
                          </a:solidFill>
                          <a:latin typeface="メイリオ" panose="020B0604030504040204" pitchFamily="50" charset="-128"/>
                          <a:ea typeface="メイリオ" panose="020B0604030504040204" pitchFamily="50" charset="-128"/>
                        </a:rPr>
                        <a:t>省略不可</a:t>
                      </a:r>
                      <a:endParaRPr kumimoji="1" lang="ja-JP" altLang="en-US" sz="1200" u="sng" dirty="0">
                        <a:solidFill>
                          <a:srgbClr val="FF0000"/>
                        </a:solidFill>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sng" dirty="0" smtClean="0">
                          <a:solidFill>
                            <a:srgbClr val="FF0000"/>
                          </a:solidFill>
                          <a:latin typeface="メイリオ" panose="020B0604030504040204" pitchFamily="50" charset="-128"/>
                          <a:ea typeface="メイリオ" panose="020B0604030504040204" pitchFamily="50" charset="-128"/>
                        </a:rPr>
                        <a:t>省略可</a:t>
                      </a:r>
                      <a:endParaRPr kumimoji="1" lang="ja-JP" altLang="en-US" sz="1200" u="sng" dirty="0">
                        <a:solidFill>
                          <a:srgbClr val="FF0000"/>
                        </a:solidFill>
                        <a:latin typeface="メイリオ" panose="020B0604030504040204" pitchFamily="50" charset="-128"/>
                        <a:ea typeface="メイリオ" panose="020B0604030504040204" pitchFamily="50" charset="-128"/>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中止届等の代表者印の押印省略は、令和</a:t>
                      </a:r>
                      <a:r>
                        <a:rPr kumimoji="1" lang="en-US" altLang="ja-JP" sz="1100" dirty="0" smtClean="0">
                          <a:latin typeface="メイリオ" panose="020B0604030504040204" pitchFamily="50" charset="-128"/>
                          <a:ea typeface="メイリオ" panose="020B0604030504040204" pitchFamily="50" charset="-128"/>
                        </a:rPr>
                        <a:t>3</a:t>
                      </a:r>
                      <a:r>
                        <a:rPr kumimoji="1" lang="ja-JP" altLang="en-US" sz="1100" dirty="0" smtClean="0">
                          <a:latin typeface="メイリオ" panose="020B0604030504040204" pitchFamily="50" charset="-128"/>
                          <a:ea typeface="メイリオ" panose="020B0604030504040204" pitchFamily="50" charset="-128"/>
                        </a:rPr>
                        <a:t>年</a:t>
                      </a:r>
                      <a:r>
                        <a:rPr kumimoji="1" lang="en-US" altLang="ja-JP" sz="1100" dirty="0" smtClean="0">
                          <a:latin typeface="メイリオ" panose="020B0604030504040204" pitchFamily="50" charset="-128"/>
                          <a:ea typeface="メイリオ" panose="020B0604030504040204" pitchFamily="50" charset="-128"/>
                        </a:rPr>
                        <a:t>2</a:t>
                      </a:r>
                      <a:r>
                        <a:rPr kumimoji="1" lang="ja-JP" altLang="en-US" sz="1100" dirty="0" smtClean="0">
                          <a:latin typeface="メイリオ" panose="020B0604030504040204" pitchFamily="50" charset="-128"/>
                          <a:ea typeface="メイリオ" panose="020B0604030504040204" pitchFamily="50" charset="-128"/>
                        </a:rPr>
                        <a:t>月</a:t>
                      </a:r>
                      <a:r>
                        <a:rPr kumimoji="1" lang="en-US" altLang="ja-JP" sz="1100" dirty="0" smtClean="0">
                          <a:latin typeface="メイリオ" panose="020B0604030504040204" pitchFamily="50" charset="-128"/>
                          <a:ea typeface="メイリオ" panose="020B0604030504040204" pitchFamily="50" charset="-128"/>
                        </a:rPr>
                        <a:t>25</a:t>
                      </a:r>
                      <a:r>
                        <a:rPr kumimoji="1" lang="ja-JP" altLang="en-US" sz="1100" dirty="0" smtClean="0">
                          <a:latin typeface="メイリオ" panose="020B0604030504040204" pitchFamily="50" charset="-128"/>
                          <a:ea typeface="メイリオ" panose="020B0604030504040204" pitchFamily="50" charset="-128"/>
                        </a:rPr>
                        <a:t>日以降開講コースから</a:t>
                      </a:r>
                      <a:r>
                        <a:rPr kumimoji="1" lang="ja-JP" altLang="en-US" sz="1100" dirty="0" smtClean="0">
                          <a:latin typeface="メイリオ" panose="020B0604030504040204" pitchFamily="50" charset="-128"/>
                          <a:ea typeface="メイリオ" panose="020B0604030504040204" pitchFamily="50" charset="-128"/>
                        </a:rPr>
                        <a:t>適用</a:t>
                      </a:r>
                      <a:endParaRPr kumimoji="1" lang="en-US" altLang="ja-JP" sz="1100" dirty="0" smtClean="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2"/>
                  </a:ext>
                </a:extLst>
              </a:tr>
              <a:tr h="592185">
                <a:tc>
                  <a:txBody>
                    <a:bodyPr/>
                    <a:lstStyle/>
                    <a:p>
                      <a:r>
                        <a:rPr kumimoji="1" lang="ja-JP" altLang="en-US" sz="1200" dirty="0" smtClean="0">
                          <a:latin typeface="メイリオ" panose="020B0604030504040204" pitchFamily="50" charset="-128"/>
                          <a:ea typeface="メイリオ" panose="020B0604030504040204" pitchFamily="50" charset="-128"/>
                        </a:rPr>
                        <a:t>③</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欠席・遅刻・早退・欠課届等の訓練受講者の押印</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sng" dirty="0" smtClean="0">
                          <a:solidFill>
                            <a:srgbClr val="FF0000"/>
                          </a:solidFill>
                          <a:latin typeface="メイリオ" panose="020B0604030504040204" pitchFamily="50" charset="-128"/>
                          <a:ea typeface="メイリオ" panose="020B0604030504040204" pitchFamily="50" charset="-128"/>
                        </a:rPr>
                        <a:t>署名又は記名押印</a:t>
                      </a:r>
                      <a:endParaRPr kumimoji="1" lang="ja-JP" altLang="en-US" sz="1200" u="sng" dirty="0">
                        <a:solidFill>
                          <a:srgbClr val="FF0000"/>
                        </a:solidFill>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sng" dirty="0" smtClean="0">
                          <a:solidFill>
                            <a:srgbClr val="FF0000"/>
                          </a:solidFill>
                          <a:latin typeface="メイリオ" panose="020B0604030504040204" pitchFamily="50" charset="-128"/>
                          <a:ea typeface="メイリオ" panose="020B0604030504040204" pitchFamily="50" charset="-128"/>
                        </a:rPr>
                        <a:t>記名のみも可</a:t>
                      </a:r>
                      <a:endParaRPr kumimoji="1" lang="ja-JP" altLang="en-US" sz="1200" u="sng" dirty="0">
                        <a:solidFill>
                          <a:srgbClr val="FF0000"/>
                        </a:solidFill>
                        <a:latin typeface="メイリオ" panose="020B0604030504040204" pitchFamily="50" charset="-128"/>
                        <a:ea typeface="メイリオ" panose="020B0604030504040204" pitchFamily="50" charset="-128"/>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メイリオ" panose="020B0604030504040204" pitchFamily="50" charset="-128"/>
                          <a:ea typeface="メイリオ" panose="020B0604030504040204" pitchFamily="50" charset="-128"/>
                        </a:rPr>
                        <a:t>令和</a:t>
                      </a:r>
                      <a:r>
                        <a:rPr kumimoji="1" lang="en-US" altLang="ja-JP" sz="1100" dirty="0" smtClean="0">
                          <a:latin typeface="メイリオ" panose="020B0604030504040204" pitchFamily="50" charset="-128"/>
                          <a:ea typeface="メイリオ" panose="020B0604030504040204" pitchFamily="50" charset="-128"/>
                        </a:rPr>
                        <a:t>3</a:t>
                      </a:r>
                      <a:r>
                        <a:rPr kumimoji="1" lang="ja-JP" altLang="en-US" sz="1100" dirty="0" smtClean="0">
                          <a:latin typeface="メイリオ" panose="020B0604030504040204" pitchFamily="50" charset="-128"/>
                          <a:ea typeface="メイリオ" panose="020B0604030504040204" pitchFamily="50" charset="-128"/>
                        </a:rPr>
                        <a:t>年</a:t>
                      </a:r>
                      <a:r>
                        <a:rPr kumimoji="1" lang="en-US" altLang="ja-JP" sz="1100" dirty="0" smtClean="0">
                          <a:latin typeface="メイリオ" panose="020B0604030504040204" pitchFamily="50" charset="-128"/>
                          <a:ea typeface="メイリオ" panose="020B0604030504040204" pitchFamily="50" charset="-128"/>
                        </a:rPr>
                        <a:t>2</a:t>
                      </a:r>
                      <a:r>
                        <a:rPr kumimoji="1" lang="ja-JP" altLang="en-US" sz="1100" dirty="0" smtClean="0">
                          <a:latin typeface="メイリオ" panose="020B0604030504040204" pitchFamily="50" charset="-128"/>
                          <a:ea typeface="メイリオ" panose="020B0604030504040204" pitchFamily="50" charset="-128"/>
                        </a:rPr>
                        <a:t>月</a:t>
                      </a:r>
                      <a:r>
                        <a:rPr kumimoji="1" lang="en-US" altLang="ja-JP" sz="1100" dirty="0" smtClean="0">
                          <a:latin typeface="メイリオ" panose="020B0604030504040204" pitchFamily="50" charset="-128"/>
                          <a:ea typeface="メイリオ" panose="020B0604030504040204" pitchFamily="50" charset="-128"/>
                        </a:rPr>
                        <a:t>25</a:t>
                      </a:r>
                      <a:r>
                        <a:rPr kumimoji="1" lang="ja-JP" altLang="en-US" sz="1100" dirty="0" smtClean="0">
                          <a:latin typeface="メイリオ" panose="020B0604030504040204" pitchFamily="50" charset="-128"/>
                          <a:ea typeface="メイリオ" panose="020B0604030504040204" pitchFamily="50" charset="-128"/>
                        </a:rPr>
                        <a:t>日以降開講コースから適用</a:t>
                      </a:r>
                      <a:endParaRPr kumimoji="1" lang="en-US" altLang="ja-JP" sz="1100" dirty="0" smtClean="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4"/>
                  </a:ext>
                </a:extLst>
              </a:tr>
            </a:tbl>
          </a:graphicData>
        </a:graphic>
      </p:graphicFrame>
      <p:sp>
        <p:nvSpPr>
          <p:cNvPr id="17" name="テキスト ボックス 16"/>
          <p:cNvSpPr txBox="1"/>
          <p:nvPr/>
        </p:nvSpPr>
        <p:spPr>
          <a:xfrm>
            <a:off x="39739" y="3645024"/>
            <a:ext cx="9212781" cy="323165"/>
          </a:xfrm>
          <a:prstGeom prst="rect">
            <a:avLst/>
          </a:prstGeom>
          <a:noFill/>
        </p:spPr>
        <p:txBody>
          <a:bodyPr wrap="square" rtlCol="0">
            <a:spAutoFit/>
          </a:bodyPr>
          <a:lstStyle/>
          <a:p>
            <a:r>
              <a:rPr lang="ja-JP" altLang="en-US" sz="1500" b="1" dirty="0">
                <a:solidFill>
                  <a:srgbClr val="0070C0"/>
                </a:solidFill>
                <a:latin typeface="メイリオ" panose="020B0604030504040204" pitchFamily="50" charset="-128"/>
                <a:ea typeface="メイリオ" panose="020B0604030504040204" pitchFamily="50" charset="-128"/>
              </a:rPr>
              <a:t>（２）訓練実施機関等の負担を軽減するもの（令和</a:t>
            </a:r>
            <a:r>
              <a:rPr lang="en-US" altLang="ja-JP" sz="1500" b="1" dirty="0">
                <a:solidFill>
                  <a:srgbClr val="0070C0"/>
                </a:solidFill>
                <a:latin typeface="メイリオ" panose="020B0604030504040204" pitchFamily="50" charset="-128"/>
                <a:ea typeface="メイリオ" panose="020B0604030504040204" pitchFamily="50" charset="-128"/>
              </a:rPr>
              <a:t>3</a:t>
            </a:r>
            <a:r>
              <a:rPr lang="ja-JP" altLang="en-US" sz="1500" b="1" dirty="0">
                <a:solidFill>
                  <a:srgbClr val="0070C0"/>
                </a:solidFill>
                <a:latin typeface="メイリオ" panose="020B0604030504040204" pitchFamily="50" charset="-128"/>
                <a:ea typeface="メイリオ" panose="020B0604030504040204" pitchFamily="50" charset="-128"/>
              </a:rPr>
              <a:t>年</a:t>
            </a:r>
            <a:r>
              <a:rPr lang="en-US" altLang="ja-JP" sz="1500" b="1" dirty="0">
                <a:solidFill>
                  <a:srgbClr val="0070C0"/>
                </a:solidFill>
                <a:latin typeface="メイリオ" panose="020B0604030504040204" pitchFamily="50" charset="-128"/>
                <a:ea typeface="メイリオ" panose="020B0604030504040204" pitchFamily="50" charset="-128"/>
              </a:rPr>
              <a:t>4</a:t>
            </a:r>
            <a:r>
              <a:rPr lang="ja-JP" altLang="en-US" sz="1500" b="1" dirty="0">
                <a:solidFill>
                  <a:srgbClr val="0070C0"/>
                </a:solidFill>
                <a:latin typeface="メイリオ" panose="020B0604030504040204" pitchFamily="50" charset="-128"/>
                <a:ea typeface="メイリオ" panose="020B0604030504040204" pitchFamily="50" charset="-128"/>
              </a:rPr>
              <a:t>月開講コースから適用）</a:t>
            </a:r>
          </a:p>
        </p:txBody>
      </p:sp>
      <p:sp>
        <p:nvSpPr>
          <p:cNvPr id="15" name="スライド番号プレースホルダー 1"/>
          <p:cNvSpPr txBox="1">
            <a:spLocks/>
          </p:cNvSpPr>
          <p:nvPr/>
        </p:nvSpPr>
        <p:spPr>
          <a:xfrm>
            <a:off x="6610350" y="65087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solidFill>
                  <a:schemeClr val="tx1"/>
                </a:solidFill>
                <a:latin typeface="メイリオ" panose="020B0604030504040204" pitchFamily="50" charset="-128"/>
                <a:ea typeface="メイリオ" panose="020B0604030504040204" pitchFamily="50" charset="-128"/>
              </a:rPr>
              <a:t>1</a:t>
            </a:r>
            <a:endParaRPr lang="ja-JP" altLang="en-US" sz="1800"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09324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p:cNvPicPr>
            <a:picLocks noChangeAspect="1"/>
          </p:cNvPicPr>
          <p:nvPr/>
        </p:nvPicPr>
        <p:blipFill rotWithShape="1">
          <a:blip r:embed="rId3" cstate="print">
            <a:extLst>
              <a:ext uri="{28A0092B-C50C-407E-A947-70E740481C1C}">
                <a14:useLocalDpi xmlns:a14="http://schemas.microsoft.com/office/drawing/2010/main" val="0"/>
              </a:ext>
            </a:extLst>
          </a:blip>
          <a:srcRect l="-577" t="60823" r="1"/>
          <a:stretch/>
        </p:blipFill>
        <p:spPr>
          <a:xfrm>
            <a:off x="7079920" y="5765317"/>
            <a:ext cx="2108252" cy="254255"/>
          </a:xfrm>
          <a:prstGeom prst="rect">
            <a:avLst/>
          </a:prstGeom>
        </p:spPr>
      </p:pic>
      <p:pic>
        <p:nvPicPr>
          <p:cNvPr id="14" name="図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05553" y="5491621"/>
            <a:ext cx="553241" cy="553241"/>
          </a:xfrm>
          <a:prstGeom prst="rect">
            <a:avLst/>
          </a:prstGeom>
        </p:spPr>
      </p:pic>
      <p:graphicFrame>
        <p:nvGraphicFramePr>
          <p:cNvPr id="3" name="表 2"/>
          <p:cNvGraphicFramePr>
            <a:graphicFrameLocks noGrp="1"/>
          </p:cNvGraphicFramePr>
          <p:nvPr>
            <p:extLst>
              <p:ext uri="{D42A27DB-BD31-4B8C-83A1-F6EECF244321}">
                <p14:modId xmlns:p14="http://schemas.microsoft.com/office/powerpoint/2010/main" val="1350924746"/>
              </p:ext>
            </p:extLst>
          </p:nvPr>
        </p:nvGraphicFramePr>
        <p:xfrm>
          <a:off x="184459" y="476672"/>
          <a:ext cx="8775083" cy="3691781"/>
        </p:xfrm>
        <a:graphic>
          <a:graphicData uri="http://schemas.openxmlformats.org/drawingml/2006/table">
            <a:tbl>
              <a:tblPr firstRow="1" bandRow="1">
                <a:tableStyleId>{5C22544A-7EE6-4342-B048-85BDC9FD1C3A}</a:tableStyleId>
              </a:tblPr>
              <a:tblGrid>
                <a:gridCol w="314201">
                  <a:extLst>
                    <a:ext uri="{9D8B030D-6E8A-4147-A177-3AD203B41FA5}">
                      <a16:colId xmlns:a16="http://schemas.microsoft.com/office/drawing/2014/main" val="20000"/>
                    </a:ext>
                  </a:extLst>
                </a:gridCol>
                <a:gridCol w="1697076">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3618293">
                  <a:extLst>
                    <a:ext uri="{9D8B030D-6E8A-4147-A177-3AD203B41FA5}">
                      <a16:colId xmlns:a16="http://schemas.microsoft.com/office/drawing/2014/main" val="20003"/>
                    </a:ext>
                  </a:extLst>
                </a:gridCol>
                <a:gridCol w="1417321">
                  <a:extLst>
                    <a:ext uri="{9D8B030D-6E8A-4147-A177-3AD203B41FA5}">
                      <a16:colId xmlns:a16="http://schemas.microsoft.com/office/drawing/2014/main" val="20004"/>
                    </a:ext>
                  </a:extLst>
                </a:gridCol>
              </a:tblGrid>
              <a:tr h="331361">
                <a:tc>
                  <a:txBody>
                    <a:bodyPr/>
                    <a:lstStyle/>
                    <a:p>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項目</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変更前</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変更後</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備考</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0"/>
                  </a:ext>
                </a:extLst>
              </a:tr>
              <a:tr h="3285281">
                <a:tc>
                  <a:txBody>
                    <a:bodyPr/>
                    <a:lstStyle/>
                    <a:p>
                      <a:r>
                        <a:rPr kumimoji="1" lang="ja-JP" altLang="en-US" sz="1200" dirty="0" smtClean="0">
                          <a:latin typeface="メイリオ" panose="020B0604030504040204" pitchFamily="50" charset="-128"/>
                          <a:ea typeface="メイリオ" panose="020B0604030504040204" pitchFamily="50" charset="-128"/>
                        </a:rPr>
                        <a:t>①</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短期・短時間特例訓練</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不可</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sng" dirty="0" smtClean="0">
                          <a:solidFill>
                            <a:srgbClr val="FF0000"/>
                          </a:solidFill>
                          <a:latin typeface="メイリオ" panose="020B0604030504040204" pitchFamily="50" charset="-128"/>
                          <a:ea typeface="メイリオ" panose="020B0604030504040204" pitchFamily="50" charset="-128"/>
                        </a:rPr>
                        <a:t>実践コース</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において、</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・訓練期間は</a:t>
                      </a:r>
                      <a:r>
                        <a:rPr kumimoji="1" lang="en-US" altLang="ja-JP" sz="1200" u="sng" dirty="0" smtClean="0">
                          <a:solidFill>
                            <a:srgbClr val="FF0000"/>
                          </a:solidFill>
                          <a:latin typeface="メイリオ" panose="020B0604030504040204" pitchFamily="50" charset="-128"/>
                          <a:ea typeface="メイリオ" panose="020B0604030504040204" pitchFamily="50" charset="-128"/>
                        </a:rPr>
                        <a:t>2</a:t>
                      </a:r>
                      <a:r>
                        <a:rPr kumimoji="1" lang="ja-JP" altLang="en-US" sz="1200" u="sng" dirty="0" smtClean="0">
                          <a:solidFill>
                            <a:srgbClr val="FF0000"/>
                          </a:solidFill>
                          <a:latin typeface="メイリオ" panose="020B0604030504040204" pitchFamily="50" charset="-128"/>
                          <a:ea typeface="メイリオ" panose="020B0604030504040204" pitchFamily="50" charset="-128"/>
                        </a:rPr>
                        <a:t>週間以上</a:t>
                      </a:r>
                      <a:r>
                        <a:rPr kumimoji="1" lang="en-US" altLang="ja-JP" sz="1200" u="none" dirty="0" smtClean="0">
                          <a:solidFill>
                            <a:schemeClr val="tx1"/>
                          </a:solidFill>
                          <a:latin typeface="メイリオ" panose="020B0604030504040204" pitchFamily="50" charset="-128"/>
                          <a:ea typeface="メイリオ" panose="020B0604030504040204" pitchFamily="50" charset="-128"/>
                        </a:rPr>
                        <a:t>6</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か月以下</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・訓練時間は</a:t>
                      </a:r>
                      <a:r>
                        <a:rPr kumimoji="1" lang="en-US" altLang="ja-JP" sz="1200" u="sng" dirty="0" smtClean="0">
                          <a:solidFill>
                            <a:srgbClr val="FF0000"/>
                          </a:solidFill>
                          <a:latin typeface="メイリオ" panose="020B0604030504040204" pitchFamily="50" charset="-128"/>
                          <a:ea typeface="メイリオ" panose="020B0604030504040204" pitchFamily="50" charset="-128"/>
                        </a:rPr>
                        <a:t>1</a:t>
                      </a:r>
                      <a:r>
                        <a:rPr kumimoji="1" lang="ja-JP" altLang="en-US" sz="1200" u="sng" dirty="0" smtClean="0">
                          <a:solidFill>
                            <a:srgbClr val="FF0000"/>
                          </a:solidFill>
                          <a:latin typeface="メイリオ" panose="020B0604030504040204" pitchFamily="50" charset="-128"/>
                          <a:ea typeface="メイリオ" panose="020B0604030504040204" pitchFamily="50" charset="-128"/>
                        </a:rPr>
                        <a:t>か月</a:t>
                      </a:r>
                      <a:r>
                        <a:rPr kumimoji="1" lang="en-US" altLang="ja-JP" sz="1200" u="sng" dirty="0" smtClean="0">
                          <a:solidFill>
                            <a:srgbClr val="FF0000"/>
                          </a:solidFill>
                          <a:latin typeface="メイリオ" panose="020B0604030504040204" pitchFamily="50" charset="-128"/>
                          <a:ea typeface="メイリオ" panose="020B0604030504040204" pitchFamily="50" charset="-128"/>
                        </a:rPr>
                        <a:t>60</a:t>
                      </a:r>
                      <a:r>
                        <a:rPr kumimoji="1" lang="ja-JP" altLang="en-US" sz="1200" u="sng" dirty="0" smtClean="0">
                          <a:solidFill>
                            <a:srgbClr val="FF0000"/>
                          </a:solidFill>
                          <a:latin typeface="メイリオ" panose="020B0604030504040204" pitchFamily="50" charset="-128"/>
                          <a:ea typeface="メイリオ" panose="020B0604030504040204" pitchFamily="50" charset="-128"/>
                        </a:rPr>
                        <a:t>時間以上</a:t>
                      </a:r>
                      <a:r>
                        <a:rPr kumimoji="1" lang="en-US" altLang="ja-JP" sz="1200" u="none" dirty="0" smtClean="0">
                          <a:solidFill>
                            <a:schemeClr val="tx1"/>
                          </a:solidFill>
                          <a:latin typeface="メイリオ" panose="020B0604030504040204" pitchFamily="50" charset="-128"/>
                          <a:ea typeface="メイリオ" panose="020B0604030504040204" pitchFamily="50" charset="-128"/>
                        </a:rPr>
                        <a:t>100</a:t>
                      </a:r>
                      <a:r>
                        <a:rPr kumimoji="1" lang="ja-JP" altLang="en-US" sz="1200" u="none" dirty="0" smtClean="0">
                          <a:solidFill>
                            <a:schemeClr val="tx1"/>
                          </a:solidFill>
                          <a:latin typeface="メイリオ" panose="020B0604030504040204" pitchFamily="50" charset="-128"/>
                          <a:ea typeface="メイリオ" panose="020B0604030504040204" pitchFamily="50" charset="-128"/>
                        </a:rPr>
                        <a:t>時間未満（</a:t>
                      </a:r>
                      <a:r>
                        <a:rPr kumimoji="1" lang="en-US" altLang="ja-JP" sz="1200" u="sng" dirty="0" smtClean="0">
                          <a:solidFill>
                            <a:srgbClr val="FF0000"/>
                          </a:solidFill>
                          <a:latin typeface="メイリオ" panose="020B0604030504040204" pitchFamily="50" charset="-128"/>
                          <a:ea typeface="メイリオ" panose="020B0604030504040204" pitchFamily="50" charset="-128"/>
                        </a:rPr>
                        <a:t>1</a:t>
                      </a:r>
                      <a:r>
                        <a:rPr kumimoji="1" lang="ja-JP" altLang="en-US" sz="1200" u="sng" dirty="0" smtClean="0">
                          <a:solidFill>
                            <a:srgbClr val="FF0000"/>
                          </a:solidFill>
                          <a:latin typeface="メイリオ" panose="020B0604030504040204" pitchFamily="50" charset="-128"/>
                          <a:ea typeface="メイリオ" panose="020B0604030504040204" pitchFamily="50" charset="-128"/>
                        </a:rPr>
                        <a:t>日につき</a:t>
                      </a:r>
                      <a:r>
                        <a:rPr kumimoji="1" lang="en-US" altLang="ja-JP" sz="1200" u="sng" dirty="0" smtClean="0">
                          <a:solidFill>
                            <a:srgbClr val="FF0000"/>
                          </a:solidFill>
                          <a:latin typeface="メイリオ" panose="020B0604030504040204" pitchFamily="50" charset="-128"/>
                          <a:ea typeface="メイリオ" panose="020B0604030504040204" pitchFamily="50" charset="-128"/>
                        </a:rPr>
                        <a:t>2</a:t>
                      </a:r>
                      <a:r>
                        <a:rPr kumimoji="1" lang="ja-JP" altLang="en-US" sz="1200" u="sng" dirty="0" smtClean="0">
                          <a:solidFill>
                            <a:srgbClr val="FF0000"/>
                          </a:solidFill>
                          <a:latin typeface="メイリオ" panose="020B0604030504040204" pitchFamily="50" charset="-128"/>
                          <a:ea typeface="メイリオ" panose="020B0604030504040204" pitchFamily="50" charset="-128"/>
                        </a:rPr>
                        <a:t>時間以上</a:t>
                      </a:r>
                      <a:r>
                        <a:rPr kumimoji="1" lang="ja-JP" altLang="en-US" sz="1200" u="none" dirty="0" smtClean="0">
                          <a:solidFill>
                            <a:schemeClr val="tx1"/>
                          </a:solidFill>
                          <a:latin typeface="メイリオ" panose="020B0604030504040204" pitchFamily="50" charset="-128"/>
                          <a:ea typeface="メイリオ" panose="020B0604030504040204" pitchFamily="50" charset="-128"/>
                        </a:rPr>
                        <a:t>６時間以下）</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の設定を可能とする。</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en-US" altLang="ja-JP" sz="1200" u="none" dirty="0" smtClean="0">
                          <a:solidFill>
                            <a:schemeClr val="tx1"/>
                          </a:solidFill>
                          <a:latin typeface="メイリオ" panose="020B0604030504040204" pitchFamily="50" charset="-128"/>
                          <a:ea typeface="メイリオ" panose="020B0604030504040204" pitchFamily="50" charset="-128"/>
                        </a:rPr>
                        <a:t>【</a:t>
                      </a:r>
                      <a:r>
                        <a:rPr kumimoji="1" lang="ja-JP" altLang="en-US" sz="1200" u="none" dirty="0" smtClean="0">
                          <a:solidFill>
                            <a:schemeClr val="tx1"/>
                          </a:solidFill>
                          <a:latin typeface="メイリオ" panose="020B0604030504040204" pitchFamily="50" charset="-128"/>
                          <a:ea typeface="メイリオ" panose="020B0604030504040204" pitchFamily="50" charset="-128"/>
                        </a:rPr>
                        <a:t>対象者</a:t>
                      </a:r>
                      <a:r>
                        <a:rPr kumimoji="1" lang="en-US" altLang="ja-JP" sz="1200" u="none" dirty="0" smtClean="0">
                          <a:solidFill>
                            <a:schemeClr val="tx1"/>
                          </a:solidFill>
                          <a:latin typeface="メイリオ" panose="020B0604030504040204" pitchFamily="50" charset="-128"/>
                          <a:ea typeface="メイリオ" panose="020B0604030504040204" pitchFamily="50" charset="-128"/>
                        </a:rPr>
                        <a:t>】</a:t>
                      </a: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a:t>
                      </a:r>
                      <a:r>
                        <a:rPr kumimoji="1" lang="ja-JP" altLang="en-US" sz="1200" u="sng" dirty="0" smtClean="0">
                          <a:solidFill>
                            <a:srgbClr val="FF0000"/>
                          </a:solidFill>
                          <a:latin typeface="メイリオ" panose="020B0604030504040204" pitchFamily="50" charset="-128"/>
                          <a:ea typeface="メイリオ" panose="020B0604030504040204" pitchFamily="50" charset="-128"/>
                        </a:rPr>
                        <a:t>在職中の者</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で訓練受講に当たって訓練時間に特に配慮を必要とする者</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・職業相談を通じて特例訓練の受講が就職可能性を高めるために有効と判断される</a:t>
                      </a:r>
                      <a:r>
                        <a:rPr kumimoji="1" lang="ja-JP" altLang="en-US" sz="1200" u="sng" dirty="0" smtClean="0">
                          <a:solidFill>
                            <a:srgbClr val="FF0000"/>
                          </a:solidFill>
                          <a:latin typeface="メイリオ" panose="020B0604030504040204" pitchFamily="50" charset="-128"/>
                          <a:ea typeface="メイリオ" panose="020B0604030504040204" pitchFamily="50" charset="-128"/>
                        </a:rPr>
                        <a:t>離職者</a:t>
                      </a:r>
                      <a:endParaRPr kumimoji="1" lang="en-US" altLang="ja-JP" sz="1200" u="sng" dirty="0" smtClean="0">
                        <a:solidFill>
                          <a:srgbClr val="FF0000"/>
                        </a:solidFill>
                        <a:latin typeface="メイリオ" panose="020B0604030504040204" pitchFamily="50" charset="-128"/>
                        <a:ea typeface="メイリオ" panose="020B0604030504040204" pitchFamily="50" charset="-128"/>
                      </a:endParaRPr>
                    </a:p>
                    <a:p>
                      <a:r>
                        <a:rPr kumimoji="1" lang="en-US" altLang="ja-JP" sz="1200" u="none" dirty="0" smtClean="0">
                          <a:solidFill>
                            <a:schemeClr val="tx1"/>
                          </a:solidFill>
                          <a:latin typeface="メイリオ" panose="020B0604030504040204" pitchFamily="50" charset="-128"/>
                          <a:ea typeface="メイリオ" panose="020B0604030504040204" pitchFamily="50" charset="-128"/>
                        </a:rPr>
                        <a:t>【</a:t>
                      </a:r>
                      <a:r>
                        <a:rPr kumimoji="1" lang="ja-JP" altLang="en-US" sz="1200" u="none" dirty="0" smtClean="0">
                          <a:solidFill>
                            <a:schemeClr val="tx1"/>
                          </a:solidFill>
                          <a:latin typeface="メイリオ" panose="020B0604030504040204" pitchFamily="50" charset="-128"/>
                          <a:ea typeface="メイリオ" panose="020B0604030504040204" pitchFamily="50" charset="-128"/>
                        </a:rPr>
                        <a:t>就職率の欠格の基準</a:t>
                      </a:r>
                      <a:r>
                        <a:rPr kumimoji="1" lang="en-US" altLang="ja-JP" sz="1200" u="none" dirty="0" smtClean="0">
                          <a:solidFill>
                            <a:schemeClr val="tx1"/>
                          </a:solidFill>
                          <a:latin typeface="メイリオ" panose="020B0604030504040204" pitchFamily="50" charset="-128"/>
                          <a:ea typeface="メイリオ" panose="020B0604030504040204" pitchFamily="50" charset="-128"/>
                        </a:rPr>
                        <a:t>】</a:t>
                      </a: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・（１）②の基準である</a:t>
                      </a:r>
                      <a:r>
                        <a:rPr kumimoji="1" lang="en-US" altLang="ja-JP" sz="1200" u="none" dirty="0" smtClean="0">
                          <a:solidFill>
                            <a:schemeClr val="tx1"/>
                          </a:solidFill>
                          <a:latin typeface="メイリオ" panose="020B0604030504040204" pitchFamily="50" charset="-128"/>
                          <a:ea typeface="メイリオ" panose="020B0604030504040204" pitchFamily="50" charset="-128"/>
                        </a:rPr>
                        <a:t>35</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％が</a:t>
                      </a:r>
                      <a:r>
                        <a:rPr kumimoji="1" lang="en-US" altLang="ja-JP" sz="1200" u="none" dirty="0" smtClean="0">
                          <a:solidFill>
                            <a:schemeClr val="tx1"/>
                          </a:solidFill>
                          <a:latin typeface="メイリオ" panose="020B0604030504040204" pitchFamily="50" charset="-128"/>
                          <a:ea typeface="メイリオ" panose="020B0604030504040204" pitchFamily="50" charset="-128"/>
                        </a:rPr>
                        <a:t>30</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％に緩和</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endParaRPr kumimoji="1" lang="en-US" altLang="ja-JP" sz="1200" u="none" dirty="0" smtClean="0">
                        <a:solidFill>
                          <a:srgbClr val="FF0000"/>
                        </a:solidFill>
                        <a:latin typeface="メイリオ" panose="020B0604030504040204" pitchFamily="50" charset="-128"/>
                        <a:ea typeface="メイリオ" panose="020B0604030504040204" pitchFamily="50" charset="-128"/>
                      </a:endParaRPr>
                    </a:p>
                    <a:p>
                      <a:r>
                        <a:rPr kumimoji="1" lang="ja-JP" altLang="en-US" sz="1200" u="none" dirty="0" smtClean="0">
                          <a:solidFill>
                            <a:srgbClr val="FF0000"/>
                          </a:solidFill>
                          <a:latin typeface="メイリオ" panose="020B0604030504040204" pitchFamily="50" charset="-128"/>
                          <a:ea typeface="メイリオ" panose="020B0604030504040204" pitchFamily="50" charset="-128"/>
                        </a:rPr>
                        <a:t>（訓練実施機関にとってのメリット）</a:t>
                      </a:r>
                      <a:endParaRPr kumimoji="1" lang="en-US" altLang="ja-JP" sz="1200" u="none" dirty="0" smtClean="0">
                        <a:solidFill>
                          <a:srgbClr val="FF0000"/>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　</a:t>
                      </a:r>
                      <a:r>
                        <a:rPr kumimoji="1" lang="ja-JP" altLang="en-US" sz="1200" u="none" dirty="0" smtClean="0">
                          <a:solidFill>
                            <a:srgbClr val="FF0000"/>
                          </a:solidFill>
                          <a:latin typeface="メイリオ" panose="020B0604030504040204" pitchFamily="50" charset="-128"/>
                          <a:ea typeface="メイリオ" panose="020B0604030504040204" pitchFamily="50" charset="-128"/>
                        </a:rPr>
                        <a:t>教室や講師の有効活用ができます。</a:t>
                      </a:r>
                      <a:endParaRPr kumimoji="1" lang="en-US" altLang="ja-JP" sz="1200" u="none" dirty="0" smtClean="0">
                        <a:solidFill>
                          <a:srgbClr val="FF0000"/>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→例えば、</a:t>
                      </a:r>
                      <a:r>
                        <a:rPr kumimoji="1" lang="ja-JP" altLang="en-US" sz="1200" dirty="0" smtClean="0">
                          <a:latin typeface="メイリオ" panose="020B0604030504040204" pitchFamily="50" charset="-128"/>
                          <a:ea typeface="メイリオ" panose="020B0604030504040204" pitchFamily="50" charset="-128"/>
                        </a:rPr>
                        <a:t>午前、午後、夜間の空き教室や、本科生の夏休み期間等を活用した設定も可能</a:t>
                      </a:r>
                      <a:endParaRPr kumimoji="1" lang="ja-JP" altLang="en-US" sz="1200" u="sng" dirty="0">
                        <a:solidFill>
                          <a:srgbClr val="FF0000"/>
                        </a:solidFill>
                        <a:latin typeface="メイリオ" panose="020B0604030504040204" pitchFamily="50" charset="-128"/>
                        <a:ea typeface="メイリオ" panose="020B0604030504040204" pitchFamily="50" charset="-128"/>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smtClean="0">
                          <a:solidFill>
                            <a:srgbClr val="FF0000"/>
                          </a:solidFill>
                          <a:latin typeface="メイリオ" panose="020B0604030504040204" pitchFamily="50" charset="-128"/>
                          <a:ea typeface="メイリオ" panose="020B0604030504040204" pitchFamily="50" charset="-128"/>
                        </a:rPr>
                        <a:t>令和</a:t>
                      </a:r>
                      <a:r>
                        <a:rPr kumimoji="1" lang="en-US" altLang="ja-JP" sz="1200" u="sng" dirty="0" smtClean="0">
                          <a:solidFill>
                            <a:srgbClr val="FF0000"/>
                          </a:solidFill>
                          <a:latin typeface="メイリオ" panose="020B0604030504040204" pitchFamily="50" charset="-128"/>
                          <a:ea typeface="メイリオ" panose="020B0604030504040204" pitchFamily="50" charset="-128"/>
                        </a:rPr>
                        <a:t>5</a:t>
                      </a:r>
                      <a:r>
                        <a:rPr kumimoji="1" lang="ja-JP" altLang="en-US" sz="1200" u="sng" dirty="0" smtClean="0">
                          <a:solidFill>
                            <a:srgbClr val="FF0000"/>
                          </a:solidFill>
                          <a:latin typeface="メイリオ" panose="020B0604030504040204" pitchFamily="50" charset="-128"/>
                          <a:ea typeface="メイリオ" panose="020B0604030504040204" pitchFamily="50" charset="-128"/>
                        </a:rPr>
                        <a:t>年</a:t>
                      </a:r>
                      <a:r>
                        <a:rPr kumimoji="1" lang="en-US" altLang="ja-JP" sz="1200" u="sng" dirty="0" smtClean="0">
                          <a:solidFill>
                            <a:srgbClr val="FF0000"/>
                          </a:solidFill>
                          <a:latin typeface="メイリオ" panose="020B0604030504040204" pitchFamily="50" charset="-128"/>
                          <a:ea typeface="メイリオ" panose="020B0604030504040204" pitchFamily="50" charset="-128"/>
                        </a:rPr>
                        <a:t>3</a:t>
                      </a:r>
                      <a:r>
                        <a:rPr kumimoji="1" lang="ja-JP" altLang="en-US" sz="1200" u="sng" dirty="0" smtClean="0">
                          <a:solidFill>
                            <a:srgbClr val="FF0000"/>
                          </a:solidFill>
                          <a:latin typeface="メイリオ" panose="020B0604030504040204" pitchFamily="50" charset="-128"/>
                          <a:ea typeface="メイリオ" panose="020B0604030504040204" pitchFamily="50" charset="-128"/>
                        </a:rPr>
                        <a:t>月</a:t>
                      </a:r>
                      <a:r>
                        <a:rPr kumimoji="1" lang="en-US" altLang="ja-JP" sz="1200" u="sng" dirty="0" smtClean="0">
                          <a:solidFill>
                            <a:srgbClr val="FF0000"/>
                          </a:solidFill>
                          <a:latin typeface="メイリオ" panose="020B0604030504040204" pitchFamily="50" charset="-128"/>
                          <a:ea typeface="メイリオ" panose="020B0604030504040204" pitchFamily="50" charset="-128"/>
                        </a:rPr>
                        <a:t>31</a:t>
                      </a:r>
                      <a:r>
                        <a:rPr kumimoji="1" lang="ja-JP" altLang="en-US" sz="1200" u="sng" dirty="0" smtClean="0">
                          <a:solidFill>
                            <a:srgbClr val="FF0000"/>
                          </a:solidFill>
                          <a:latin typeface="メイリオ" panose="020B0604030504040204" pitchFamily="50" charset="-128"/>
                          <a:ea typeface="メイリオ" panose="020B0604030504040204" pitchFamily="50" charset="-128"/>
                        </a:rPr>
                        <a:t>日までに開講するコースに限る</a:t>
                      </a:r>
                      <a:r>
                        <a:rPr kumimoji="1" lang="ja-JP" altLang="en-US" sz="1200" dirty="0" smtClean="0">
                          <a:solidFill>
                            <a:srgbClr val="FF0000"/>
                          </a:solidFill>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1"/>
                  </a:ext>
                </a:extLst>
              </a:tr>
            </a:tbl>
          </a:graphicData>
        </a:graphic>
      </p:graphicFrame>
      <p:sp>
        <p:nvSpPr>
          <p:cNvPr id="9" name="テキスト ボックス 8"/>
          <p:cNvSpPr txBox="1"/>
          <p:nvPr/>
        </p:nvSpPr>
        <p:spPr>
          <a:xfrm>
            <a:off x="-24610" y="152798"/>
            <a:ext cx="9212781" cy="323165"/>
          </a:xfrm>
          <a:prstGeom prst="rect">
            <a:avLst/>
          </a:prstGeom>
          <a:noFill/>
        </p:spPr>
        <p:txBody>
          <a:bodyPr wrap="square" rtlCol="0">
            <a:spAutoFit/>
          </a:bodyPr>
          <a:lstStyle/>
          <a:p>
            <a:r>
              <a:rPr lang="ja-JP" altLang="en-US" sz="1500" b="1" dirty="0">
                <a:solidFill>
                  <a:srgbClr val="0070C0"/>
                </a:solidFill>
                <a:latin typeface="メイリオ" panose="020B0604030504040204" pitchFamily="50" charset="-128"/>
                <a:ea typeface="メイリオ" panose="020B0604030504040204" pitchFamily="50" charset="-128"/>
              </a:rPr>
              <a:t>（３）多様かつ柔軟なコース設定を可能とするもの</a:t>
            </a:r>
          </a:p>
        </p:txBody>
      </p:sp>
      <p:graphicFrame>
        <p:nvGraphicFramePr>
          <p:cNvPr id="10" name="表 9"/>
          <p:cNvGraphicFramePr>
            <a:graphicFrameLocks noGrp="1"/>
          </p:cNvGraphicFramePr>
          <p:nvPr>
            <p:extLst>
              <p:ext uri="{D42A27DB-BD31-4B8C-83A1-F6EECF244321}">
                <p14:modId xmlns:p14="http://schemas.microsoft.com/office/powerpoint/2010/main" val="3830554047"/>
              </p:ext>
            </p:extLst>
          </p:nvPr>
        </p:nvGraphicFramePr>
        <p:xfrm>
          <a:off x="184459" y="4507613"/>
          <a:ext cx="8775084" cy="1801707"/>
        </p:xfrm>
        <a:graphic>
          <a:graphicData uri="http://schemas.openxmlformats.org/drawingml/2006/table">
            <a:tbl>
              <a:tblPr firstRow="1" bandRow="1">
                <a:tableStyleId>{5C22544A-7EE6-4342-B048-85BDC9FD1C3A}</a:tableStyleId>
              </a:tblPr>
              <a:tblGrid>
                <a:gridCol w="314201">
                  <a:extLst>
                    <a:ext uri="{9D8B030D-6E8A-4147-A177-3AD203B41FA5}">
                      <a16:colId xmlns:a16="http://schemas.microsoft.com/office/drawing/2014/main" val="20000"/>
                    </a:ext>
                  </a:extLst>
                </a:gridCol>
                <a:gridCol w="1697076">
                  <a:extLst>
                    <a:ext uri="{9D8B030D-6E8A-4147-A177-3AD203B41FA5}">
                      <a16:colId xmlns:a16="http://schemas.microsoft.com/office/drawing/2014/main" val="20001"/>
                    </a:ext>
                  </a:extLst>
                </a:gridCol>
                <a:gridCol w="2551824">
                  <a:extLst>
                    <a:ext uri="{9D8B030D-6E8A-4147-A177-3AD203B41FA5}">
                      <a16:colId xmlns:a16="http://schemas.microsoft.com/office/drawing/2014/main" val="20002"/>
                    </a:ext>
                  </a:extLst>
                </a:gridCol>
                <a:gridCol w="2794662">
                  <a:extLst>
                    <a:ext uri="{9D8B030D-6E8A-4147-A177-3AD203B41FA5}">
                      <a16:colId xmlns:a16="http://schemas.microsoft.com/office/drawing/2014/main" val="20003"/>
                    </a:ext>
                  </a:extLst>
                </a:gridCol>
                <a:gridCol w="1417321">
                  <a:extLst>
                    <a:ext uri="{9D8B030D-6E8A-4147-A177-3AD203B41FA5}">
                      <a16:colId xmlns:a16="http://schemas.microsoft.com/office/drawing/2014/main" val="20004"/>
                    </a:ext>
                  </a:extLst>
                </a:gridCol>
              </a:tblGrid>
              <a:tr h="306324">
                <a:tc>
                  <a:txBody>
                    <a:bodyPr/>
                    <a:lstStyle/>
                    <a:p>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項目</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変更前</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変更後</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備考</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0"/>
                  </a:ext>
                </a:extLst>
              </a:tr>
              <a:tr h="729573">
                <a:tc>
                  <a:txBody>
                    <a:bodyPr/>
                    <a:lstStyle/>
                    <a:p>
                      <a:r>
                        <a:rPr kumimoji="1" lang="ja-JP" altLang="en-US" sz="1200" dirty="0" smtClean="0">
                          <a:latin typeface="メイリオ" panose="020B0604030504040204" pitchFamily="50" charset="-128"/>
                          <a:ea typeface="メイリオ" panose="020B0604030504040204" pitchFamily="50" charset="-128"/>
                        </a:rPr>
                        <a:t>①</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認定後の定員増</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不可</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sng" dirty="0" smtClean="0">
                          <a:solidFill>
                            <a:srgbClr val="FF0000"/>
                          </a:solidFill>
                          <a:latin typeface="メイリオ" panose="020B0604030504040204" pitchFamily="50" charset="-128"/>
                          <a:ea typeface="メイリオ" panose="020B0604030504040204" pitchFamily="50" charset="-128"/>
                        </a:rPr>
                        <a:t>応募者が定員を超えた場合等、定員の増員が可能</a:t>
                      </a:r>
                      <a:r>
                        <a:rPr kumimoji="1" lang="ja-JP" altLang="en-US" sz="1200" u="none" dirty="0" smtClean="0">
                          <a:solidFill>
                            <a:schemeClr val="tx1"/>
                          </a:solidFill>
                          <a:latin typeface="メイリオ" panose="020B0604030504040204" pitchFamily="50" charset="-128"/>
                          <a:ea typeface="メイリオ" panose="020B0604030504040204" pitchFamily="50" charset="-128"/>
                        </a:rPr>
                        <a:t>（教室の面積や講師の配置に係る認定基準を満たすことが必要）。</a:t>
                      </a:r>
                      <a:endParaRPr kumimoji="1" lang="ja-JP" altLang="en-US" sz="1200" u="none" dirty="0">
                        <a:solidFill>
                          <a:schemeClr val="tx1"/>
                        </a:solidFill>
                        <a:latin typeface="メイリオ" panose="020B0604030504040204" pitchFamily="50" charset="-128"/>
                        <a:ea typeface="メイリオ" panose="020B0604030504040204" pitchFamily="50" charset="-128"/>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令和</a:t>
                      </a:r>
                      <a:r>
                        <a:rPr kumimoji="1" lang="en-US" altLang="ja-JP" sz="1200" dirty="0" smtClean="0">
                          <a:latin typeface="メイリオ" panose="020B0604030504040204" pitchFamily="50" charset="-128"/>
                          <a:ea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rPr>
                        <a:t>年</a:t>
                      </a:r>
                      <a:r>
                        <a:rPr kumimoji="1" lang="en-US" altLang="ja-JP" sz="1200" dirty="0" smtClean="0">
                          <a:latin typeface="メイリオ" panose="020B0604030504040204" pitchFamily="50" charset="-128"/>
                          <a:ea typeface="メイリオ" panose="020B0604030504040204" pitchFamily="50" charset="-128"/>
                        </a:rPr>
                        <a:t>7</a:t>
                      </a:r>
                      <a:r>
                        <a:rPr kumimoji="1" lang="ja-JP" altLang="en-US" sz="1200" dirty="0" smtClean="0">
                          <a:latin typeface="メイリオ" panose="020B0604030504040204" pitchFamily="50" charset="-128"/>
                          <a:ea typeface="メイリオ" panose="020B0604030504040204" pitchFamily="50" charset="-128"/>
                        </a:rPr>
                        <a:t>月以降申請受付分から適用</a:t>
                      </a:r>
                      <a:endParaRPr kumimoji="1" lang="en-US" altLang="ja-JP" sz="1200" dirty="0" smtClean="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1"/>
                  </a:ext>
                </a:extLst>
              </a:tr>
              <a:tr h="765810">
                <a:tc>
                  <a:txBody>
                    <a:bodyPr/>
                    <a:lstStyle/>
                    <a:p>
                      <a:r>
                        <a:rPr kumimoji="1" lang="ja-JP" altLang="en-US" sz="1200" dirty="0" smtClean="0">
                          <a:latin typeface="メイリオ" panose="020B0604030504040204" pitchFamily="50" charset="-128"/>
                          <a:ea typeface="メイリオ" panose="020B0604030504040204" pitchFamily="50" charset="-128"/>
                        </a:rPr>
                        <a:t>②</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複数訓練コース間における共通科目の合同実施</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none" dirty="0" smtClean="0">
                          <a:solidFill>
                            <a:schemeClr val="tx1"/>
                          </a:solidFill>
                          <a:latin typeface="メイリオ" panose="020B0604030504040204" pitchFamily="50" charset="-128"/>
                          <a:ea typeface="メイリオ" panose="020B0604030504040204" pitchFamily="50" charset="-128"/>
                        </a:rPr>
                        <a:t>開講式、オリエンテーション、職場見学、職場体験、職業人講話、閉講式のみ可</a:t>
                      </a:r>
                      <a:endParaRPr kumimoji="1" lang="ja-JP" altLang="en-US" sz="1200" u="none" dirty="0">
                        <a:solidFill>
                          <a:schemeClr val="tx1"/>
                        </a:solidFill>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sng" dirty="0" smtClean="0">
                          <a:solidFill>
                            <a:srgbClr val="FF0000"/>
                          </a:solidFill>
                          <a:latin typeface="メイリオ" panose="020B0604030504040204" pitchFamily="50" charset="-128"/>
                          <a:ea typeface="メイリオ" panose="020B0604030504040204" pitchFamily="50" charset="-128"/>
                        </a:rPr>
                        <a:t>学科及び実技の科目も可</a:t>
                      </a:r>
                      <a:r>
                        <a:rPr kumimoji="1" lang="ja-JP" altLang="en-US" sz="1200" u="none" dirty="0" smtClean="0">
                          <a:solidFill>
                            <a:schemeClr val="tx1"/>
                          </a:solidFill>
                          <a:latin typeface="メイリオ" panose="020B0604030504040204" pitchFamily="50" charset="-128"/>
                          <a:ea typeface="メイリオ" panose="020B0604030504040204" pitchFamily="50" charset="-128"/>
                        </a:rPr>
                        <a:t>（同一施設で定員又は受講者</a:t>
                      </a:r>
                      <a:r>
                        <a:rPr kumimoji="1" lang="en-US" altLang="ja-JP" sz="1200" u="none" dirty="0" smtClean="0">
                          <a:solidFill>
                            <a:schemeClr val="tx1"/>
                          </a:solidFill>
                          <a:latin typeface="メイリオ" panose="020B0604030504040204" pitchFamily="50" charset="-128"/>
                          <a:ea typeface="メイリオ" panose="020B0604030504040204" pitchFamily="50" charset="-128"/>
                        </a:rPr>
                        <a:t>30</a:t>
                      </a:r>
                      <a:r>
                        <a:rPr kumimoji="1" lang="ja-JP" altLang="en-US" sz="1200" u="none" dirty="0" smtClean="0">
                          <a:solidFill>
                            <a:schemeClr val="tx1"/>
                          </a:solidFill>
                          <a:latin typeface="メイリオ" panose="020B0604030504040204" pitchFamily="50" charset="-128"/>
                          <a:ea typeface="メイリオ" panose="020B0604030504040204" pitchFamily="50" charset="-128"/>
                        </a:rPr>
                        <a:t>人まで）</a:t>
                      </a:r>
                      <a:endParaRPr kumimoji="1" lang="ja-JP" altLang="en-US" sz="1200" u="sng" dirty="0">
                        <a:solidFill>
                          <a:srgbClr val="FF0000"/>
                        </a:solidFill>
                        <a:latin typeface="メイリオ" panose="020B0604030504040204" pitchFamily="50" charset="-128"/>
                        <a:ea typeface="メイリオ" panose="020B0604030504040204" pitchFamily="50" charset="-128"/>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令和</a:t>
                      </a:r>
                      <a:r>
                        <a:rPr kumimoji="1" lang="en-US" altLang="ja-JP" sz="1200" dirty="0" smtClean="0">
                          <a:latin typeface="メイリオ" panose="020B0604030504040204" pitchFamily="50" charset="-128"/>
                          <a:ea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rPr>
                        <a:t>年</a:t>
                      </a:r>
                      <a:r>
                        <a:rPr kumimoji="1" lang="en-US" altLang="ja-JP" sz="1200" dirty="0" smtClean="0">
                          <a:latin typeface="メイリオ" panose="020B0604030504040204" pitchFamily="50" charset="-128"/>
                          <a:ea typeface="メイリオ" panose="020B0604030504040204" pitchFamily="50" charset="-128"/>
                        </a:rPr>
                        <a:t>8</a:t>
                      </a:r>
                      <a:r>
                        <a:rPr kumimoji="1" lang="ja-JP" altLang="en-US" sz="1200" dirty="0" smtClean="0">
                          <a:latin typeface="メイリオ" panose="020B0604030504040204" pitchFamily="50" charset="-128"/>
                          <a:ea typeface="メイリオ" panose="020B0604030504040204" pitchFamily="50" charset="-128"/>
                        </a:rPr>
                        <a:t>月</a:t>
                      </a:r>
                      <a:r>
                        <a:rPr kumimoji="1" lang="en-US" altLang="ja-JP" sz="1200" dirty="0" smtClean="0">
                          <a:latin typeface="メイリオ" panose="020B0604030504040204" pitchFamily="50" charset="-128"/>
                          <a:ea typeface="メイリオ" panose="020B0604030504040204" pitchFamily="50" charset="-128"/>
                        </a:rPr>
                        <a:t>26</a:t>
                      </a:r>
                      <a:r>
                        <a:rPr kumimoji="1" lang="ja-JP" altLang="en-US" sz="1200" dirty="0" smtClean="0">
                          <a:latin typeface="メイリオ" panose="020B0604030504040204" pitchFamily="50" charset="-128"/>
                          <a:ea typeface="メイリオ" panose="020B0604030504040204" pitchFamily="50" charset="-128"/>
                        </a:rPr>
                        <a:t>日以降申請受付分から適用</a:t>
                      </a:r>
                      <a:endParaRPr kumimoji="1" lang="en-US" altLang="ja-JP" sz="1200" dirty="0" smtClean="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2"/>
                  </a:ext>
                </a:extLst>
              </a:tr>
            </a:tbl>
          </a:graphicData>
        </a:graphic>
      </p:graphicFrame>
      <p:sp>
        <p:nvSpPr>
          <p:cNvPr id="15" name="テキスト ボックス 14"/>
          <p:cNvSpPr txBox="1"/>
          <p:nvPr/>
        </p:nvSpPr>
        <p:spPr>
          <a:xfrm>
            <a:off x="-24610" y="4189149"/>
            <a:ext cx="9212781" cy="323165"/>
          </a:xfrm>
          <a:prstGeom prst="rect">
            <a:avLst/>
          </a:prstGeom>
          <a:noFill/>
        </p:spPr>
        <p:txBody>
          <a:bodyPr wrap="square" rtlCol="0">
            <a:spAutoFit/>
          </a:bodyPr>
          <a:lstStyle/>
          <a:p>
            <a:r>
              <a:rPr lang="ja-JP" altLang="en-US" sz="1500" b="1" dirty="0">
                <a:solidFill>
                  <a:srgbClr val="0070C0"/>
                </a:solidFill>
                <a:latin typeface="メイリオ" panose="020B0604030504040204" pitchFamily="50" charset="-128"/>
                <a:ea typeface="メイリオ" panose="020B0604030504040204" pitchFamily="50" charset="-128"/>
              </a:rPr>
              <a:t>（４）訓練実施機関の効率的な訓練実施を可能とするもの</a:t>
            </a:r>
          </a:p>
        </p:txBody>
      </p:sp>
      <p:sp>
        <p:nvSpPr>
          <p:cNvPr id="16" name="スライド番号プレースホルダー 1"/>
          <p:cNvSpPr>
            <a:spLocks noGrp="1"/>
          </p:cNvSpPr>
          <p:nvPr>
            <p:ph type="sldNum" sz="quarter" idx="12"/>
          </p:nvPr>
        </p:nvSpPr>
        <p:spPr/>
        <p:txBody>
          <a:bodyPr/>
          <a:lstStyle/>
          <a:p>
            <a:r>
              <a:rPr kumimoji="1" lang="ja-JP" altLang="en-US" sz="1800" b="1" dirty="0" smtClean="0">
                <a:solidFill>
                  <a:schemeClr val="tx1"/>
                </a:solidFill>
                <a:latin typeface="メイリオ" panose="020B0604030504040204" pitchFamily="50" charset="-128"/>
                <a:ea typeface="メイリオ" panose="020B0604030504040204" pitchFamily="50" charset="-128"/>
              </a:rPr>
              <a:t>２</a:t>
            </a:r>
            <a:endParaRPr kumimoji="1" lang="ja-JP" altLang="en-US" sz="1800"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00011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05553" y="5491621"/>
            <a:ext cx="553241" cy="553241"/>
          </a:xfrm>
          <a:prstGeom prst="rect">
            <a:avLst/>
          </a:prstGeom>
        </p:spPr>
      </p:pic>
      <p:graphicFrame>
        <p:nvGraphicFramePr>
          <p:cNvPr id="3" name="表 2"/>
          <p:cNvGraphicFramePr>
            <a:graphicFrameLocks noGrp="1"/>
          </p:cNvGraphicFramePr>
          <p:nvPr>
            <p:extLst>
              <p:ext uri="{D42A27DB-BD31-4B8C-83A1-F6EECF244321}">
                <p14:modId xmlns:p14="http://schemas.microsoft.com/office/powerpoint/2010/main" val="1701886143"/>
              </p:ext>
            </p:extLst>
          </p:nvPr>
        </p:nvGraphicFramePr>
        <p:xfrm>
          <a:off x="214510" y="439797"/>
          <a:ext cx="8775084" cy="6191915"/>
        </p:xfrm>
        <a:graphic>
          <a:graphicData uri="http://schemas.openxmlformats.org/drawingml/2006/table">
            <a:tbl>
              <a:tblPr firstRow="1" bandRow="1">
                <a:tableStyleId>{5C22544A-7EE6-4342-B048-85BDC9FD1C3A}</a:tableStyleId>
              </a:tblPr>
              <a:tblGrid>
                <a:gridCol w="314201">
                  <a:extLst>
                    <a:ext uri="{9D8B030D-6E8A-4147-A177-3AD203B41FA5}">
                      <a16:colId xmlns:a16="http://schemas.microsoft.com/office/drawing/2014/main" val="20000"/>
                    </a:ext>
                  </a:extLst>
                </a:gridCol>
                <a:gridCol w="1571803">
                  <a:extLst>
                    <a:ext uri="{9D8B030D-6E8A-4147-A177-3AD203B41FA5}">
                      <a16:colId xmlns:a16="http://schemas.microsoft.com/office/drawing/2014/main" val="20001"/>
                    </a:ext>
                  </a:extLst>
                </a:gridCol>
                <a:gridCol w="1205393">
                  <a:extLst>
                    <a:ext uri="{9D8B030D-6E8A-4147-A177-3AD203B41FA5}">
                      <a16:colId xmlns:a16="http://schemas.microsoft.com/office/drawing/2014/main" val="20002"/>
                    </a:ext>
                  </a:extLst>
                </a:gridCol>
                <a:gridCol w="4320480">
                  <a:extLst>
                    <a:ext uri="{9D8B030D-6E8A-4147-A177-3AD203B41FA5}">
                      <a16:colId xmlns:a16="http://schemas.microsoft.com/office/drawing/2014/main" val="20003"/>
                    </a:ext>
                  </a:extLst>
                </a:gridCol>
                <a:gridCol w="1363207">
                  <a:extLst>
                    <a:ext uri="{9D8B030D-6E8A-4147-A177-3AD203B41FA5}">
                      <a16:colId xmlns:a16="http://schemas.microsoft.com/office/drawing/2014/main" val="20004"/>
                    </a:ext>
                  </a:extLst>
                </a:gridCol>
              </a:tblGrid>
              <a:tr h="367742">
                <a:tc>
                  <a:txBody>
                    <a:bodyPr/>
                    <a:lstStyle/>
                    <a:p>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項目</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変更前</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変更後</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備考</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0"/>
                  </a:ext>
                </a:extLst>
              </a:tr>
              <a:tr h="749253">
                <a:tc rowSpan="2">
                  <a:txBody>
                    <a:bodyPr/>
                    <a:lstStyle/>
                    <a:p>
                      <a:r>
                        <a:rPr kumimoji="1" lang="ja-JP" altLang="en-US" sz="1200" dirty="0" smtClean="0">
                          <a:latin typeface="メイリオ" panose="020B0604030504040204" pitchFamily="50" charset="-128"/>
                          <a:ea typeface="メイリオ" panose="020B0604030504040204" pitchFamily="50" charset="-128"/>
                        </a:rPr>
                        <a:t>①</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rowSpan="2">
                  <a:txBody>
                    <a:bodyPr/>
                    <a:lstStyle/>
                    <a:p>
                      <a:r>
                        <a:rPr kumimoji="1" lang="ja-JP" altLang="en-US" sz="1200" dirty="0" smtClean="0">
                          <a:latin typeface="メイリオ" panose="020B0604030504040204" pitchFamily="50" charset="-128"/>
                          <a:ea typeface="メイリオ" panose="020B0604030504040204" pitchFamily="50" charset="-128"/>
                        </a:rPr>
                        <a:t>オンライン</a:t>
                      </a:r>
                      <a:r>
                        <a:rPr kumimoji="1" lang="ja-JP" altLang="en-US" sz="1200" dirty="0" smtClean="0">
                          <a:latin typeface="メイリオ" panose="020B0604030504040204" pitchFamily="50" charset="-128"/>
                          <a:ea typeface="メイリオ" panose="020B0604030504040204" pitchFamily="50" charset="-128"/>
                        </a:rPr>
                        <a:t>訓練</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同時双方向型）</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rowSpan="2">
                  <a:txBody>
                    <a:bodyPr/>
                    <a:lstStyle/>
                    <a:p>
                      <a:r>
                        <a:rPr kumimoji="1" lang="ja-JP" altLang="en-US" sz="1200" dirty="0" smtClean="0">
                          <a:latin typeface="メイリオ" panose="020B0604030504040204" pitchFamily="50" charset="-128"/>
                          <a:ea typeface="メイリオ" panose="020B0604030504040204" pitchFamily="50" charset="-128"/>
                        </a:rPr>
                        <a:t>不可</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通所に限る）</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none" dirty="0" smtClean="0">
                          <a:solidFill>
                            <a:schemeClr val="tx1"/>
                          </a:solidFill>
                          <a:latin typeface="メイリオ" panose="020B0604030504040204" pitchFamily="50" charset="-128"/>
                          <a:ea typeface="メイリオ" panose="020B0604030504040204" pitchFamily="50" charset="-128"/>
                        </a:rPr>
                        <a:t>実践コースにおいて、</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a:t>
                      </a:r>
                      <a:r>
                        <a:rPr kumimoji="1" lang="ja-JP" altLang="en-US" sz="1200" u="sng" dirty="0" smtClean="0">
                          <a:solidFill>
                            <a:srgbClr val="FF0000"/>
                          </a:solidFill>
                          <a:latin typeface="メイリオ" panose="020B0604030504040204" pitchFamily="50" charset="-128"/>
                          <a:ea typeface="メイリオ" panose="020B0604030504040204" pitchFamily="50" charset="-128"/>
                        </a:rPr>
                        <a:t>「実技、企業実習、職場体験」以外の科目で実施可</a:t>
                      </a:r>
                      <a:r>
                        <a:rPr kumimoji="1" lang="ja-JP" altLang="en-US" sz="1200" u="none" dirty="0" smtClean="0">
                          <a:solidFill>
                            <a:schemeClr val="tx1"/>
                          </a:solidFill>
                          <a:latin typeface="メイリオ" panose="020B0604030504040204" pitchFamily="50" charset="-128"/>
                          <a:ea typeface="メイリオ" panose="020B0604030504040204" pitchFamily="50" charset="-128"/>
                        </a:rPr>
                        <a:t>。</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・総訓練時間の</a:t>
                      </a:r>
                      <a:r>
                        <a:rPr kumimoji="1" lang="en-US" altLang="ja-JP" sz="1200" u="sng" dirty="0" smtClean="0">
                          <a:solidFill>
                            <a:srgbClr val="FF0000"/>
                          </a:solidFill>
                          <a:latin typeface="メイリオ" panose="020B0604030504040204" pitchFamily="50" charset="-128"/>
                          <a:ea typeface="メイリオ" panose="020B0604030504040204" pitchFamily="50" charset="-128"/>
                        </a:rPr>
                        <a:t>40</a:t>
                      </a:r>
                      <a:r>
                        <a:rPr kumimoji="1" lang="ja-JP" altLang="en-US" sz="1200" u="sng" dirty="0" smtClean="0">
                          <a:solidFill>
                            <a:srgbClr val="FF0000"/>
                          </a:solidFill>
                          <a:latin typeface="メイリオ" panose="020B0604030504040204" pitchFamily="50" charset="-128"/>
                          <a:ea typeface="メイリオ" panose="020B0604030504040204" pitchFamily="50" charset="-128"/>
                        </a:rPr>
                        <a:t>％以上は通所</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によることが必要。</a:t>
                      </a:r>
                      <a:endParaRPr kumimoji="1" lang="ja-JP" altLang="en-US" sz="1200" u="none" dirty="0">
                        <a:solidFill>
                          <a:schemeClr val="tx1"/>
                        </a:solidFill>
                        <a:latin typeface="メイリオ" panose="020B0604030504040204" pitchFamily="50" charset="-128"/>
                        <a:ea typeface="メイリオ" panose="020B0604030504040204" pitchFamily="50" charset="-128"/>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令和</a:t>
                      </a:r>
                      <a:r>
                        <a:rPr kumimoji="1" lang="en-US" altLang="ja-JP" sz="1200" dirty="0" smtClean="0">
                          <a:latin typeface="メイリオ" panose="020B0604030504040204" pitchFamily="50" charset="-128"/>
                          <a:ea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rPr>
                        <a:t>年</a:t>
                      </a:r>
                      <a:r>
                        <a:rPr kumimoji="1" lang="en-US" altLang="ja-JP" sz="1200" dirty="0" smtClean="0">
                          <a:latin typeface="メイリオ" panose="020B0604030504040204" pitchFamily="50" charset="-128"/>
                          <a:ea typeface="メイリオ" panose="020B0604030504040204" pitchFamily="50" charset="-128"/>
                        </a:rPr>
                        <a:t>2</a:t>
                      </a:r>
                      <a:r>
                        <a:rPr kumimoji="1" lang="ja-JP" altLang="en-US" sz="1200" dirty="0" smtClean="0">
                          <a:latin typeface="メイリオ" panose="020B0604030504040204" pitchFamily="50" charset="-128"/>
                          <a:ea typeface="メイリオ" panose="020B0604030504040204" pitchFamily="50" charset="-128"/>
                        </a:rPr>
                        <a:t>月</a:t>
                      </a:r>
                      <a:r>
                        <a:rPr kumimoji="1" lang="en-US" altLang="ja-JP" sz="1200" dirty="0" smtClean="0">
                          <a:latin typeface="メイリオ" panose="020B0604030504040204" pitchFamily="50" charset="-128"/>
                          <a:ea typeface="メイリオ" panose="020B0604030504040204" pitchFamily="50" charset="-128"/>
                        </a:rPr>
                        <a:t>12</a:t>
                      </a:r>
                      <a:r>
                        <a:rPr kumimoji="1" lang="ja-JP" altLang="en-US" sz="1200" dirty="0" smtClean="0">
                          <a:latin typeface="メイリオ" panose="020B0604030504040204" pitchFamily="50" charset="-128"/>
                          <a:ea typeface="メイリオ" panose="020B0604030504040204" pitchFamily="50" charset="-128"/>
                        </a:rPr>
                        <a:t>日以降開講コースから適用</a:t>
                      </a:r>
                      <a:endParaRPr kumimoji="1" lang="en-US" altLang="ja-JP" sz="1200" dirty="0" smtClean="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1"/>
                  </a:ext>
                </a:extLst>
              </a:tr>
              <a:tr h="735608">
                <a:tc vMerge="1">
                  <a:txBody>
                    <a:bodyPr/>
                    <a:lstStyle/>
                    <a:p>
                      <a:endParaRPr kumimoji="1" lang="ja-JP" altLang="en-US" dirty="0">
                        <a:latin typeface="メイリオ" panose="020B0604030504040204" pitchFamily="50" charset="-128"/>
                        <a:ea typeface="メイリオ" panose="020B0604030504040204" pitchFamily="50" charset="-128"/>
                      </a:endParaRPr>
                    </a:p>
                  </a:txBody>
                  <a:tcPr/>
                </a:tc>
                <a:tc vMerge="1">
                  <a:txBody>
                    <a:bodyPr/>
                    <a:lstStyle/>
                    <a:p>
                      <a:endParaRPr kumimoji="1" lang="ja-JP" altLang="en-US" dirty="0">
                        <a:latin typeface="メイリオ" panose="020B0604030504040204" pitchFamily="50" charset="-128"/>
                        <a:ea typeface="メイリオ" panose="020B0604030504040204" pitchFamily="50" charset="-128"/>
                      </a:endParaRPr>
                    </a:p>
                  </a:txBody>
                  <a:tcPr/>
                </a:tc>
                <a:tc vMerge="1">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r>
                        <a:rPr kumimoji="1" lang="en-US" altLang="ja-JP" sz="1200" u="none" dirty="0" smtClean="0">
                          <a:solidFill>
                            <a:schemeClr val="tx1"/>
                          </a:solidFill>
                          <a:latin typeface="メイリオ" panose="020B0604030504040204" pitchFamily="50" charset="-128"/>
                          <a:ea typeface="メイリオ" panose="020B0604030504040204" pitchFamily="50" charset="-128"/>
                        </a:rPr>
                        <a:t>【</a:t>
                      </a:r>
                      <a:r>
                        <a:rPr kumimoji="1" lang="ja-JP" altLang="en-US" sz="1200" u="none" dirty="0" smtClean="0">
                          <a:solidFill>
                            <a:schemeClr val="tx1"/>
                          </a:solidFill>
                          <a:latin typeface="メイリオ" panose="020B0604030504040204" pitchFamily="50" charset="-128"/>
                          <a:ea typeface="メイリオ" panose="020B0604030504040204" pitchFamily="50" charset="-128"/>
                        </a:rPr>
                        <a:t>令和</a:t>
                      </a:r>
                      <a:r>
                        <a:rPr kumimoji="1" lang="en-US" altLang="ja-JP" sz="1200" u="none" dirty="0" smtClean="0">
                          <a:solidFill>
                            <a:schemeClr val="tx1"/>
                          </a:solidFill>
                          <a:latin typeface="メイリオ" panose="020B0604030504040204" pitchFamily="50" charset="-128"/>
                          <a:ea typeface="メイリオ" panose="020B0604030504040204" pitchFamily="50" charset="-128"/>
                        </a:rPr>
                        <a:t>3</a:t>
                      </a:r>
                      <a:r>
                        <a:rPr kumimoji="1" lang="ja-JP" altLang="en-US" sz="1200" u="none" dirty="0" smtClean="0">
                          <a:solidFill>
                            <a:schemeClr val="tx1"/>
                          </a:solidFill>
                          <a:latin typeface="メイリオ" panose="020B0604030504040204" pitchFamily="50" charset="-128"/>
                          <a:ea typeface="メイリオ" panose="020B0604030504040204" pitchFamily="50" charset="-128"/>
                        </a:rPr>
                        <a:t>年</a:t>
                      </a:r>
                      <a:r>
                        <a:rPr kumimoji="1" lang="en-US" altLang="ja-JP" sz="1200" u="none" dirty="0" smtClean="0">
                          <a:solidFill>
                            <a:schemeClr val="tx1"/>
                          </a:solidFill>
                          <a:latin typeface="メイリオ" panose="020B0604030504040204" pitchFamily="50" charset="-128"/>
                          <a:ea typeface="メイリオ" panose="020B0604030504040204" pitchFamily="50" charset="-128"/>
                        </a:rPr>
                        <a:t>2</a:t>
                      </a:r>
                      <a:r>
                        <a:rPr kumimoji="1" lang="ja-JP" altLang="en-US" sz="1200" u="none" dirty="0" smtClean="0">
                          <a:solidFill>
                            <a:schemeClr val="tx1"/>
                          </a:solidFill>
                          <a:latin typeface="メイリオ" panose="020B0604030504040204" pitchFamily="50" charset="-128"/>
                          <a:ea typeface="メイリオ" panose="020B0604030504040204" pitchFamily="50" charset="-128"/>
                        </a:rPr>
                        <a:t>月</a:t>
                      </a:r>
                      <a:r>
                        <a:rPr kumimoji="1" lang="en-US" altLang="ja-JP" sz="1200" u="none" dirty="0" smtClean="0">
                          <a:solidFill>
                            <a:schemeClr val="tx1"/>
                          </a:solidFill>
                          <a:latin typeface="メイリオ" panose="020B0604030504040204" pitchFamily="50" charset="-128"/>
                          <a:ea typeface="メイリオ" panose="020B0604030504040204" pitchFamily="50" charset="-128"/>
                        </a:rPr>
                        <a:t>25</a:t>
                      </a:r>
                      <a:r>
                        <a:rPr kumimoji="1" lang="ja-JP" altLang="en-US" sz="1200" u="none" dirty="0" smtClean="0">
                          <a:solidFill>
                            <a:schemeClr val="tx1"/>
                          </a:solidFill>
                          <a:latin typeface="メイリオ" panose="020B0604030504040204" pitchFamily="50" charset="-128"/>
                          <a:ea typeface="メイリオ" panose="020B0604030504040204" pitchFamily="50" charset="-128"/>
                        </a:rPr>
                        <a:t>日～</a:t>
                      </a:r>
                      <a:r>
                        <a:rPr kumimoji="1" lang="ja-JP" altLang="en-US" sz="1200" u="none" dirty="0" smtClean="0">
                          <a:solidFill>
                            <a:srgbClr val="FF0000"/>
                          </a:solidFill>
                          <a:latin typeface="メイリオ" panose="020B0604030504040204" pitchFamily="50" charset="-128"/>
                          <a:ea typeface="メイリオ" panose="020B0604030504040204" pitchFamily="50" charset="-128"/>
                        </a:rPr>
                        <a:t>令和</a:t>
                      </a:r>
                      <a:r>
                        <a:rPr kumimoji="1" lang="en-US" altLang="ja-JP" sz="1200" u="none" dirty="0" smtClean="0">
                          <a:solidFill>
                            <a:srgbClr val="FF0000"/>
                          </a:solidFill>
                          <a:latin typeface="メイリオ" panose="020B0604030504040204" pitchFamily="50" charset="-128"/>
                          <a:ea typeface="メイリオ" panose="020B0604030504040204" pitchFamily="50" charset="-128"/>
                        </a:rPr>
                        <a:t>5</a:t>
                      </a:r>
                      <a:r>
                        <a:rPr kumimoji="1" lang="ja-JP" altLang="en-US" sz="1200" u="none" dirty="0" smtClean="0">
                          <a:solidFill>
                            <a:srgbClr val="FF0000"/>
                          </a:solidFill>
                          <a:latin typeface="メイリオ" panose="020B0604030504040204" pitchFamily="50" charset="-128"/>
                          <a:ea typeface="メイリオ" panose="020B0604030504040204" pitchFamily="50" charset="-128"/>
                        </a:rPr>
                        <a:t>年</a:t>
                      </a:r>
                      <a:r>
                        <a:rPr kumimoji="1" lang="en-US" altLang="ja-JP" sz="1200" u="none" dirty="0" smtClean="0">
                          <a:solidFill>
                            <a:srgbClr val="FF0000"/>
                          </a:solidFill>
                          <a:latin typeface="メイリオ" panose="020B0604030504040204" pitchFamily="50" charset="-128"/>
                          <a:ea typeface="メイリオ" panose="020B0604030504040204" pitchFamily="50" charset="-128"/>
                        </a:rPr>
                        <a:t>3</a:t>
                      </a:r>
                      <a:r>
                        <a:rPr kumimoji="1" lang="ja-JP" altLang="en-US" sz="1200" u="none" dirty="0" smtClean="0">
                          <a:solidFill>
                            <a:srgbClr val="FF0000"/>
                          </a:solidFill>
                          <a:latin typeface="メイリオ" panose="020B0604030504040204" pitchFamily="50" charset="-128"/>
                          <a:ea typeface="メイリオ" panose="020B0604030504040204" pitchFamily="50" charset="-128"/>
                        </a:rPr>
                        <a:t>月</a:t>
                      </a:r>
                      <a:r>
                        <a:rPr kumimoji="1" lang="en-US" altLang="ja-JP" sz="1200" u="none" dirty="0" smtClean="0">
                          <a:solidFill>
                            <a:srgbClr val="FF0000"/>
                          </a:solidFill>
                          <a:latin typeface="メイリオ" panose="020B0604030504040204" pitchFamily="50" charset="-128"/>
                          <a:ea typeface="メイリオ" panose="020B0604030504040204" pitchFamily="50" charset="-128"/>
                        </a:rPr>
                        <a:t>31</a:t>
                      </a:r>
                      <a:r>
                        <a:rPr kumimoji="1" lang="ja-JP" altLang="en-US" sz="1200" u="none" dirty="0" smtClean="0">
                          <a:solidFill>
                            <a:srgbClr val="FF0000"/>
                          </a:solidFill>
                          <a:latin typeface="メイリオ" panose="020B0604030504040204" pitchFamily="50" charset="-128"/>
                          <a:ea typeface="メイリオ" panose="020B0604030504040204" pitchFamily="50" charset="-128"/>
                        </a:rPr>
                        <a:t>日</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に開始するコース</a:t>
                      </a:r>
                      <a:r>
                        <a:rPr kumimoji="1" lang="en-US" altLang="ja-JP" sz="1200" u="none" dirty="0" smtClean="0">
                          <a:solidFill>
                            <a:schemeClr val="tx1"/>
                          </a:solidFill>
                          <a:latin typeface="メイリオ" panose="020B0604030504040204" pitchFamily="50" charset="-128"/>
                          <a:ea typeface="メイリオ" panose="020B0604030504040204" pitchFamily="50" charset="-128"/>
                        </a:rPr>
                        <a:t>】</a:t>
                      </a: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a:t>
                      </a:r>
                      <a:r>
                        <a:rPr kumimoji="1" lang="ja-JP" altLang="en-US" sz="1200" u="sng" dirty="0" smtClean="0">
                          <a:solidFill>
                            <a:srgbClr val="FF0000"/>
                          </a:solidFill>
                          <a:latin typeface="メイリオ" panose="020B0604030504040204" pitchFamily="50" charset="-128"/>
                          <a:ea typeface="メイリオ" panose="020B0604030504040204" pitchFamily="50" charset="-128"/>
                        </a:rPr>
                        <a:t>実技の科目も実施可</a:t>
                      </a:r>
                      <a:endParaRPr kumimoji="1" lang="en-US" altLang="ja-JP" sz="1200" u="sng" dirty="0" smtClean="0">
                        <a:solidFill>
                          <a:srgbClr val="FF0000"/>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a:t>
                      </a:r>
                      <a:r>
                        <a:rPr kumimoji="1" lang="ja-JP" altLang="en-US" sz="1200" u="sng" dirty="0" smtClean="0">
                          <a:solidFill>
                            <a:srgbClr val="FF0000"/>
                          </a:solidFill>
                          <a:latin typeface="メイリオ" panose="020B0604030504040204" pitchFamily="50" charset="-128"/>
                          <a:ea typeface="メイリオ" panose="020B0604030504040204" pitchFamily="50" charset="-128"/>
                        </a:rPr>
                        <a:t>通所割合は</a:t>
                      </a:r>
                      <a:r>
                        <a:rPr kumimoji="1" lang="en-US" altLang="ja-JP" sz="1200" u="sng" dirty="0" smtClean="0">
                          <a:solidFill>
                            <a:srgbClr val="FF0000"/>
                          </a:solidFill>
                          <a:latin typeface="メイリオ" panose="020B0604030504040204" pitchFamily="50" charset="-128"/>
                          <a:ea typeface="メイリオ" panose="020B0604030504040204" pitchFamily="50" charset="-128"/>
                        </a:rPr>
                        <a:t>20</a:t>
                      </a:r>
                      <a:r>
                        <a:rPr kumimoji="1" lang="ja-JP" altLang="en-US" sz="1200" u="sng" dirty="0" smtClean="0">
                          <a:solidFill>
                            <a:srgbClr val="FF0000"/>
                          </a:solidFill>
                          <a:latin typeface="メイリオ" panose="020B0604030504040204" pitchFamily="50" charset="-128"/>
                          <a:ea typeface="メイリオ" panose="020B0604030504040204" pitchFamily="50" charset="-128"/>
                        </a:rPr>
                        <a:t>％以上必要</a:t>
                      </a:r>
                      <a:endParaRPr kumimoji="1" lang="ja-JP" altLang="en-US" sz="1200" u="sng" dirty="0">
                        <a:solidFill>
                          <a:srgbClr val="FF0000"/>
                        </a:solidFill>
                        <a:latin typeface="メイリオ" panose="020B0604030504040204" pitchFamily="50" charset="-128"/>
                        <a:ea typeface="メイリオ" panose="020B0604030504040204" pitchFamily="50" charset="-128"/>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令和</a:t>
                      </a:r>
                      <a:r>
                        <a:rPr kumimoji="1" lang="en-US" altLang="ja-JP" sz="1200" dirty="0" smtClean="0">
                          <a:latin typeface="メイリオ" panose="020B0604030504040204" pitchFamily="50" charset="-128"/>
                          <a:ea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rPr>
                        <a:t>年</a:t>
                      </a:r>
                      <a:r>
                        <a:rPr kumimoji="1" lang="en-US" altLang="ja-JP" sz="1200" dirty="0" smtClean="0">
                          <a:latin typeface="メイリオ" panose="020B0604030504040204" pitchFamily="50" charset="-128"/>
                          <a:ea typeface="メイリオ" panose="020B0604030504040204" pitchFamily="50" charset="-128"/>
                        </a:rPr>
                        <a:t>2</a:t>
                      </a:r>
                      <a:r>
                        <a:rPr kumimoji="1" lang="ja-JP" altLang="en-US" sz="1200" dirty="0" smtClean="0">
                          <a:latin typeface="メイリオ" panose="020B0604030504040204" pitchFamily="50" charset="-128"/>
                          <a:ea typeface="メイリオ" panose="020B0604030504040204" pitchFamily="50" charset="-128"/>
                        </a:rPr>
                        <a:t>月</a:t>
                      </a:r>
                      <a:r>
                        <a:rPr kumimoji="1" lang="en-US" altLang="ja-JP" sz="1200" dirty="0" smtClean="0">
                          <a:latin typeface="メイリオ" panose="020B0604030504040204" pitchFamily="50" charset="-128"/>
                          <a:ea typeface="メイリオ" panose="020B0604030504040204" pitchFamily="50" charset="-128"/>
                        </a:rPr>
                        <a:t>25</a:t>
                      </a:r>
                      <a:r>
                        <a:rPr kumimoji="1" lang="ja-JP" altLang="en-US" sz="1200" dirty="0" smtClean="0">
                          <a:latin typeface="メイリオ" panose="020B0604030504040204" pitchFamily="50" charset="-128"/>
                          <a:ea typeface="メイリオ" panose="020B0604030504040204" pitchFamily="50" charset="-128"/>
                        </a:rPr>
                        <a:t>日～</a:t>
                      </a:r>
                      <a:r>
                        <a:rPr kumimoji="1" lang="ja-JP" altLang="en-US" sz="1200" dirty="0" smtClean="0">
                          <a:solidFill>
                            <a:srgbClr val="FF0000"/>
                          </a:solidFill>
                          <a:latin typeface="メイリオ" panose="020B0604030504040204" pitchFamily="50" charset="-128"/>
                          <a:ea typeface="メイリオ" panose="020B0604030504040204" pitchFamily="50" charset="-128"/>
                        </a:rPr>
                        <a:t>令和</a:t>
                      </a:r>
                      <a:r>
                        <a:rPr kumimoji="1" lang="en-US" altLang="ja-JP" sz="1200" dirty="0" smtClean="0">
                          <a:solidFill>
                            <a:srgbClr val="FF0000"/>
                          </a:solidFill>
                          <a:latin typeface="メイリオ" panose="020B0604030504040204" pitchFamily="50" charset="-128"/>
                          <a:ea typeface="メイリオ" panose="020B0604030504040204" pitchFamily="50" charset="-128"/>
                        </a:rPr>
                        <a:t>5</a:t>
                      </a:r>
                      <a:r>
                        <a:rPr kumimoji="1" lang="ja-JP" altLang="en-US" sz="1200" dirty="0" smtClean="0">
                          <a:solidFill>
                            <a:srgbClr val="FF0000"/>
                          </a:solidFill>
                          <a:latin typeface="メイリオ" panose="020B0604030504040204" pitchFamily="50" charset="-128"/>
                          <a:ea typeface="メイリオ" panose="020B0604030504040204" pitchFamily="50" charset="-128"/>
                        </a:rPr>
                        <a:t>年</a:t>
                      </a:r>
                      <a:r>
                        <a:rPr kumimoji="1" lang="en-US" altLang="ja-JP" sz="1200" dirty="0" smtClean="0">
                          <a:solidFill>
                            <a:srgbClr val="FF0000"/>
                          </a:solidFill>
                          <a:latin typeface="メイリオ" panose="020B0604030504040204" pitchFamily="50" charset="-128"/>
                          <a:ea typeface="メイリオ" panose="020B0604030504040204" pitchFamily="50" charset="-128"/>
                        </a:rPr>
                        <a:t>3</a:t>
                      </a:r>
                      <a:r>
                        <a:rPr kumimoji="1" lang="ja-JP" altLang="en-US" sz="1200" dirty="0" smtClean="0">
                          <a:solidFill>
                            <a:srgbClr val="FF0000"/>
                          </a:solidFill>
                          <a:latin typeface="メイリオ" panose="020B0604030504040204" pitchFamily="50" charset="-128"/>
                          <a:ea typeface="メイリオ" panose="020B0604030504040204" pitchFamily="50" charset="-128"/>
                        </a:rPr>
                        <a:t>月</a:t>
                      </a:r>
                      <a:r>
                        <a:rPr kumimoji="1" lang="en-US" altLang="ja-JP" sz="1200" dirty="0" smtClean="0">
                          <a:solidFill>
                            <a:srgbClr val="FF0000"/>
                          </a:solidFill>
                          <a:latin typeface="メイリオ" panose="020B0604030504040204" pitchFamily="50" charset="-128"/>
                          <a:ea typeface="メイリオ" panose="020B0604030504040204" pitchFamily="50" charset="-128"/>
                        </a:rPr>
                        <a:t>31</a:t>
                      </a:r>
                      <a:r>
                        <a:rPr kumimoji="1" lang="ja-JP" altLang="en-US" sz="1200" dirty="0" smtClean="0">
                          <a:solidFill>
                            <a:srgbClr val="FF0000"/>
                          </a:solidFill>
                          <a:latin typeface="メイリオ" panose="020B0604030504040204" pitchFamily="50" charset="-128"/>
                          <a:ea typeface="メイリオ" panose="020B0604030504040204" pitchFamily="50" charset="-128"/>
                        </a:rPr>
                        <a:t>日</a:t>
                      </a:r>
                      <a:r>
                        <a:rPr kumimoji="1" lang="ja-JP" altLang="en-US" sz="1200" dirty="0" smtClean="0">
                          <a:latin typeface="メイリオ" panose="020B0604030504040204" pitchFamily="50" charset="-128"/>
                          <a:ea typeface="メイリオ" panose="020B0604030504040204" pitchFamily="50" charset="-128"/>
                        </a:rPr>
                        <a:t>の開講コースにおいて</a:t>
                      </a:r>
                      <a:r>
                        <a:rPr kumimoji="1" lang="ja-JP" altLang="en-US" sz="1200" dirty="0" smtClean="0">
                          <a:latin typeface="メイリオ" panose="020B0604030504040204" pitchFamily="50" charset="-128"/>
                          <a:ea typeface="メイリオ" panose="020B0604030504040204" pitchFamily="50" charset="-128"/>
                        </a:rPr>
                        <a:t>適用</a:t>
                      </a:r>
                      <a:endParaRPr kumimoji="1" lang="en-US" altLang="ja-JP" sz="1200" dirty="0" smtClean="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2"/>
                  </a:ext>
                </a:extLst>
              </a:tr>
              <a:tr h="3693123">
                <a:tc>
                  <a:txBody>
                    <a:bodyPr/>
                    <a:lstStyle/>
                    <a:p>
                      <a:r>
                        <a:rPr kumimoji="1" lang="ja-JP" altLang="en-US" sz="1200" dirty="0" smtClean="0">
                          <a:latin typeface="メイリオ" panose="020B0604030504040204" pitchFamily="50" charset="-128"/>
                          <a:ea typeface="メイリオ" panose="020B0604030504040204" pitchFamily="50" charset="-128"/>
                        </a:rPr>
                        <a:t>②</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ｅラーニングコース</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none" dirty="0" smtClean="0">
                          <a:solidFill>
                            <a:schemeClr val="tx1"/>
                          </a:solidFill>
                          <a:latin typeface="メイリオ" panose="020B0604030504040204" pitchFamily="50" charset="-128"/>
                          <a:ea typeface="メイリオ" panose="020B0604030504040204" pitchFamily="50" charset="-128"/>
                        </a:rPr>
                        <a:t>不可</a:t>
                      </a:r>
                      <a:endParaRPr kumimoji="1" lang="ja-JP" altLang="en-US" sz="1200" u="none" dirty="0">
                        <a:solidFill>
                          <a:schemeClr val="tx1"/>
                        </a:solidFill>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none" dirty="0" smtClean="0">
                          <a:solidFill>
                            <a:schemeClr val="tx1"/>
                          </a:solidFill>
                          <a:latin typeface="メイリオ" panose="020B0604030504040204" pitchFamily="50" charset="-128"/>
                          <a:ea typeface="メイリオ" panose="020B0604030504040204" pitchFamily="50" charset="-128"/>
                        </a:rPr>
                        <a:t>育児や就業等の事情により、決まった日時に訓練を受講することが困難な方が訓練を受けやすくするため、</a:t>
                      </a:r>
                      <a:r>
                        <a:rPr kumimoji="1" lang="ja-JP" altLang="en-US" sz="1200" u="sng" dirty="0" smtClean="0">
                          <a:solidFill>
                            <a:srgbClr val="FF0000"/>
                          </a:solidFill>
                          <a:latin typeface="メイリオ" panose="020B0604030504040204" pitchFamily="50" charset="-128"/>
                          <a:ea typeface="メイリオ" panose="020B0604030504040204" pitchFamily="50" charset="-128"/>
                        </a:rPr>
                        <a:t>実践コースにおいてｅラーニングコース（実施日が特定されていない科目を含む職業訓練）を実施可</a:t>
                      </a:r>
                      <a:endParaRPr kumimoji="1" lang="en-US" altLang="ja-JP" sz="1200" u="sng" dirty="0" smtClean="0">
                        <a:solidFill>
                          <a:srgbClr val="FF0000"/>
                        </a:solidFill>
                        <a:latin typeface="メイリオ" panose="020B0604030504040204" pitchFamily="50" charset="-128"/>
                        <a:ea typeface="メイリオ" panose="020B0604030504040204" pitchFamily="50" charset="-128"/>
                      </a:endParaRPr>
                    </a:p>
                    <a:p>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en-US" altLang="ja-JP" sz="1200" u="none" dirty="0" smtClean="0">
                          <a:solidFill>
                            <a:schemeClr val="tx1"/>
                          </a:solidFill>
                          <a:latin typeface="メイリオ" panose="020B0604030504040204" pitchFamily="50" charset="-128"/>
                          <a:ea typeface="メイリオ" panose="020B0604030504040204" pitchFamily="50" charset="-128"/>
                        </a:rPr>
                        <a:t>【</a:t>
                      </a:r>
                      <a:r>
                        <a:rPr kumimoji="1" lang="ja-JP" altLang="en-US" sz="1200" u="none" dirty="0" smtClean="0">
                          <a:solidFill>
                            <a:schemeClr val="tx1"/>
                          </a:solidFill>
                          <a:latin typeface="メイリオ" panose="020B0604030504040204" pitchFamily="50" charset="-128"/>
                          <a:ea typeface="メイリオ" panose="020B0604030504040204" pitchFamily="50" charset="-128"/>
                        </a:rPr>
                        <a:t>対象者</a:t>
                      </a:r>
                      <a:r>
                        <a:rPr kumimoji="1" lang="en-US" altLang="ja-JP" sz="1200" u="none" dirty="0" smtClean="0">
                          <a:solidFill>
                            <a:schemeClr val="tx1"/>
                          </a:solidFill>
                          <a:latin typeface="メイリオ" panose="020B0604030504040204" pitchFamily="50" charset="-128"/>
                          <a:ea typeface="メイリオ" panose="020B0604030504040204" pitchFamily="50" charset="-128"/>
                        </a:rPr>
                        <a:t>】</a:t>
                      </a: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　以下に掲げる訓練の受講に当たり特に配慮を必要とする者</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・育児・介護中の者</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・居住地域に訓練実施機関がない者</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・在職中の者（令和</a:t>
                      </a:r>
                      <a:r>
                        <a:rPr kumimoji="1" lang="en-US" altLang="ja-JP" sz="1200" u="none" dirty="0" smtClean="0">
                          <a:solidFill>
                            <a:schemeClr val="tx1"/>
                          </a:solidFill>
                          <a:latin typeface="メイリオ" panose="020B0604030504040204" pitchFamily="50" charset="-128"/>
                          <a:ea typeface="メイリオ" panose="020B0604030504040204" pitchFamily="50" charset="-128"/>
                        </a:rPr>
                        <a:t>5</a:t>
                      </a:r>
                      <a:r>
                        <a:rPr kumimoji="1" lang="ja-JP" altLang="en-US" sz="1200" u="none" dirty="0" smtClean="0">
                          <a:solidFill>
                            <a:schemeClr val="tx1"/>
                          </a:solidFill>
                          <a:latin typeface="メイリオ" panose="020B0604030504040204" pitchFamily="50" charset="-128"/>
                          <a:ea typeface="メイリオ" panose="020B0604030504040204" pitchFamily="50" charset="-128"/>
                        </a:rPr>
                        <a:t>年</a:t>
                      </a:r>
                      <a:r>
                        <a:rPr kumimoji="1" lang="en-US" altLang="ja-JP" sz="1200" u="none" dirty="0" smtClean="0">
                          <a:solidFill>
                            <a:schemeClr val="tx1"/>
                          </a:solidFill>
                          <a:latin typeface="メイリオ" panose="020B0604030504040204" pitchFamily="50" charset="-128"/>
                          <a:ea typeface="メイリオ" panose="020B0604030504040204" pitchFamily="50" charset="-128"/>
                        </a:rPr>
                        <a:t>3</a:t>
                      </a:r>
                      <a:r>
                        <a:rPr kumimoji="1" lang="ja-JP" altLang="en-US" sz="1200" u="none" dirty="0" smtClean="0">
                          <a:solidFill>
                            <a:schemeClr val="tx1"/>
                          </a:solidFill>
                          <a:latin typeface="メイリオ" panose="020B0604030504040204" pitchFamily="50" charset="-128"/>
                          <a:ea typeface="メイリオ" panose="020B0604030504040204" pitchFamily="50" charset="-128"/>
                        </a:rPr>
                        <a:t>月</a:t>
                      </a:r>
                      <a:r>
                        <a:rPr kumimoji="1" lang="en-US" altLang="ja-JP" sz="1200" u="none" dirty="0" smtClean="0">
                          <a:solidFill>
                            <a:schemeClr val="tx1"/>
                          </a:solidFill>
                          <a:latin typeface="メイリオ" panose="020B0604030504040204" pitchFamily="50" charset="-128"/>
                          <a:ea typeface="メイリオ" panose="020B0604030504040204" pitchFamily="50" charset="-128"/>
                        </a:rPr>
                        <a:t>31</a:t>
                      </a:r>
                      <a:r>
                        <a:rPr kumimoji="1" lang="ja-JP" altLang="en-US" sz="1200" u="none" dirty="0" smtClean="0">
                          <a:solidFill>
                            <a:schemeClr val="tx1"/>
                          </a:solidFill>
                          <a:latin typeface="メイリオ" panose="020B0604030504040204" pitchFamily="50" charset="-128"/>
                          <a:ea typeface="メイリオ" panose="020B0604030504040204" pitchFamily="50" charset="-128"/>
                        </a:rPr>
                        <a:t>日までの開講コースに限る）</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en-US" altLang="ja-JP" sz="1200" u="none" dirty="0" smtClean="0">
                          <a:solidFill>
                            <a:schemeClr val="tx1"/>
                          </a:solidFill>
                          <a:latin typeface="メイリオ" panose="020B0604030504040204" pitchFamily="50" charset="-128"/>
                          <a:ea typeface="メイリオ" panose="020B0604030504040204" pitchFamily="50" charset="-128"/>
                        </a:rPr>
                        <a:t>【</a:t>
                      </a:r>
                      <a:r>
                        <a:rPr kumimoji="1" lang="ja-JP" altLang="en-US" sz="1200" u="none" dirty="0" smtClean="0">
                          <a:solidFill>
                            <a:schemeClr val="tx1"/>
                          </a:solidFill>
                          <a:latin typeface="メイリオ" panose="020B0604030504040204" pitchFamily="50" charset="-128"/>
                          <a:ea typeface="メイリオ" panose="020B0604030504040204" pitchFamily="50" charset="-128"/>
                        </a:rPr>
                        <a:t>就職率の欠格の基準</a:t>
                      </a:r>
                      <a:r>
                        <a:rPr kumimoji="1" lang="en-US" altLang="ja-JP" sz="1200" u="none" dirty="0" smtClean="0">
                          <a:solidFill>
                            <a:schemeClr val="tx1"/>
                          </a:solidFill>
                          <a:latin typeface="メイリオ" panose="020B0604030504040204" pitchFamily="50" charset="-128"/>
                          <a:ea typeface="メイリオ" panose="020B0604030504040204" pitchFamily="50" charset="-128"/>
                        </a:rPr>
                        <a:t>】</a:t>
                      </a: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・（１）②の基準である</a:t>
                      </a:r>
                      <a:r>
                        <a:rPr kumimoji="1" lang="en-US" altLang="ja-JP" sz="1200" u="none" dirty="0" smtClean="0">
                          <a:solidFill>
                            <a:schemeClr val="tx1"/>
                          </a:solidFill>
                          <a:latin typeface="メイリオ" panose="020B0604030504040204" pitchFamily="50" charset="-128"/>
                          <a:ea typeface="メイリオ" panose="020B0604030504040204" pitchFamily="50" charset="-128"/>
                        </a:rPr>
                        <a:t>35</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％が</a:t>
                      </a:r>
                      <a:r>
                        <a:rPr kumimoji="1" lang="en-US" altLang="ja-JP" sz="1200" u="none" dirty="0" smtClean="0">
                          <a:solidFill>
                            <a:schemeClr val="tx1"/>
                          </a:solidFill>
                          <a:latin typeface="メイリオ" panose="020B0604030504040204" pitchFamily="50" charset="-128"/>
                          <a:ea typeface="メイリオ" panose="020B0604030504040204" pitchFamily="50" charset="-128"/>
                        </a:rPr>
                        <a:t>30</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％に緩和（令和</a:t>
                      </a:r>
                      <a:r>
                        <a:rPr kumimoji="1" lang="en-US" altLang="ja-JP" sz="1200" u="none" dirty="0" smtClean="0">
                          <a:solidFill>
                            <a:schemeClr val="tx1"/>
                          </a:solidFill>
                          <a:latin typeface="メイリオ" panose="020B0604030504040204" pitchFamily="50" charset="-128"/>
                          <a:ea typeface="メイリオ" panose="020B0604030504040204" pitchFamily="50" charset="-128"/>
                        </a:rPr>
                        <a:t>5</a:t>
                      </a:r>
                      <a:r>
                        <a:rPr kumimoji="1" lang="ja-JP" altLang="en-US" sz="1200" u="none" dirty="0" smtClean="0">
                          <a:solidFill>
                            <a:schemeClr val="tx1"/>
                          </a:solidFill>
                          <a:latin typeface="メイリオ" panose="020B0604030504040204" pitchFamily="50" charset="-128"/>
                          <a:ea typeface="メイリオ" panose="020B0604030504040204" pitchFamily="50" charset="-128"/>
                        </a:rPr>
                        <a:t>年</a:t>
                      </a:r>
                      <a:r>
                        <a:rPr kumimoji="1" lang="en-US" altLang="ja-JP" sz="1200" u="none" dirty="0" smtClean="0">
                          <a:solidFill>
                            <a:schemeClr val="tx1"/>
                          </a:solidFill>
                          <a:latin typeface="メイリオ" panose="020B0604030504040204" pitchFamily="50" charset="-128"/>
                          <a:ea typeface="メイリオ" panose="020B0604030504040204" pitchFamily="50" charset="-128"/>
                        </a:rPr>
                        <a:t>3</a:t>
                      </a:r>
                      <a:r>
                        <a:rPr kumimoji="1" lang="ja-JP" altLang="en-US" sz="1200" u="none" dirty="0" smtClean="0">
                          <a:solidFill>
                            <a:schemeClr val="tx1"/>
                          </a:solidFill>
                          <a:latin typeface="メイリオ" panose="020B0604030504040204" pitchFamily="50" charset="-128"/>
                          <a:ea typeface="メイリオ" panose="020B0604030504040204" pitchFamily="50" charset="-128"/>
                        </a:rPr>
                        <a:t>月</a:t>
                      </a:r>
                      <a:r>
                        <a:rPr kumimoji="1" lang="en-US" altLang="ja-JP" sz="1200" u="none" dirty="0" smtClean="0">
                          <a:solidFill>
                            <a:schemeClr val="tx1"/>
                          </a:solidFill>
                          <a:latin typeface="メイリオ" panose="020B0604030504040204" pitchFamily="50" charset="-128"/>
                          <a:ea typeface="メイリオ" panose="020B0604030504040204" pitchFamily="50" charset="-128"/>
                        </a:rPr>
                        <a:t>31</a:t>
                      </a:r>
                      <a:r>
                        <a:rPr kumimoji="1" lang="ja-JP" altLang="en-US" sz="1200" u="none" dirty="0" smtClean="0">
                          <a:solidFill>
                            <a:schemeClr val="tx1"/>
                          </a:solidFill>
                          <a:latin typeface="メイリオ" panose="020B0604030504040204" pitchFamily="50" charset="-128"/>
                          <a:ea typeface="メイリオ" panose="020B0604030504040204" pitchFamily="50" charset="-128"/>
                        </a:rPr>
                        <a:t>日までに開講するコースのうち、訓練期間が</a:t>
                      </a:r>
                      <a:r>
                        <a:rPr kumimoji="1" lang="en-US" altLang="ja-JP" sz="1200" u="none" dirty="0" smtClean="0">
                          <a:solidFill>
                            <a:schemeClr val="tx1"/>
                          </a:solidFill>
                          <a:latin typeface="メイリオ" panose="020B0604030504040204" pitchFamily="50" charset="-128"/>
                          <a:ea typeface="メイリオ" panose="020B0604030504040204" pitchFamily="50" charset="-128"/>
                        </a:rPr>
                        <a:t>2</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か月以上</a:t>
                      </a:r>
                      <a:r>
                        <a:rPr kumimoji="1" lang="en-US" altLang="ja-JP" sz="1200" u="none" dirty="0" smtClean="0">
                          <a:solidFill>
                            <a:schemeClr val="tx1"/>
                          </a:solidFill>
                          <a:latin typeface="メイリオ" panose="020B0604030504040204" pitchFamily="50" charset="-128"/>
                          <a:ea typeface="メイリオ" panose="020B0604030504040204" pitchFamily="50" charset="-128"/>
                        </a:rPr>
                        <a:t>3</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か月未満又は訓練時間が月</a:t>
                      </a:r>
                      <a:r>
                        <a:rPr kumimoji="1" lang="en-US" altLang="ja-JP" sz="1200" u="none" dirty="0" smtClean="0">
                          <a:solidFill>
                            <a:schemeClr val="tx1"/>
                          </a:solidFill>
                          <a:latin typeface="メイリオ" panose="020B0604030504040204" pitchFamily="50" charset="-128"/>
                          <a:ea typeface="メイリオ" panose="020B0604030504040204" pitchFamily="50" charset="-128"/>
                        </a:rPr>
                        <a:t>60</a:t>
                      </a:r>
                      <a:r>
                        <a:rPr kumimoji="1" lang="ja-JP" altLang="en-US" sz="1200" u="none" dirty="0" smtClean="0">
                          <a:solidFill>
                            <a:schemeClr val="tx1"/>
                          </a:solidFill>
                          <a:latin typeface="メイリオ" panose="020B0604030504040204" pitchFamily="50" charset="-128"/>
                          <a:ea typeface="メイリオ" panose="020B0604030504040204" pitchFamily="50" charset="-128"/>
                        </a:rPr>
                        <a:t>時間以上</a:t>
                      </a:r>
                      <a:r>
                        <a:rPr kumimoji="1" lang="en-US" altLang="ja-JP" sz="1200" u="none" dirty="0" smtClean="0">
                          <a:solidFill>
                            <a:schemeClr val="tx1"/>
                          </a:solidFill>
                          <a:latin typeface="メイリオ" panose="020B0604030504040204" pitchFamily="50" charset="-128"/>
                          <a:ea typeface="メイリオ" panose="020B0604030504040204" pitchFamily="50" charset="-128"/>
                        </a:rPr>
                        <a:t>80</a:t>
                      </a:r>
                      <a:r>
                        <a:rPr kumimoji="1" lang="ja-JP" altLang="en-US" sz="1200" u="none" dirty="0" smtClean="0">
                          <a:solidFill>
                            <a:schemeClr val="tx1"/>
                          </a:solidFill>
                          <a:latin typeface="メイリオ" panose="020B0604030504040204" pitchFamily="50" charset="-128"/>
                          <a:ea typeface="メイリオ" panose="020B0604030504040204" pitchFamily="50" charset="-128"/>
                        </a:rPr>
                        <a:t>時間未満のものに限る）</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ja-JP" altLang="en-US" sz="1200" u="none" dirty="0" smtClean="0">
                          <a:solidFill>
                            <a:srgbClr val="FF0000"/>
                          </a:solidFill>
                          <a:latin typeface="メイリオ" panose="020B0604030504040204" pitchFamily="50" charset="-128"/>
                          <a:ea typeface="メイリオ" panose="020B0604030504040204" pitchFamily="50" charset="-128"/>
                        </a:rPr>
                        <a:t>（訓練実施機関にとってのメリット）</a:t>
                      </a:r>
                      <a:endParaRPr kumimoji="1" lang="en-US" altLang="ja-JP" sz="1200" u="none" dirty="0" smtClean="0">
                        <a:solidFill>
                          <a:srgbClr val="FF0000"/>
                        </a:solidFill>
                        <a:latin typeface="メイリオ" panose="020B0604030504040204" pitchFamily="50" charset="-128"/>
                        <a:ea typeface="メイリオ" panose="020B0604030504040204" pitchFamily="50" charset="-128"/>
                      </a:endParaRPr>
                    </a:p>
                    <a:p>
                      <a:r>
                        <a:rPr kumimoji="1" lang="ja-JP" altLang="en-US" sz="1200" u="none" dirty="0" smtClean="0">
                          <a:solidFill>
                            <a:srgbClr val="FF0000"/>
                          </a:solidFill>
                          <a:latin typeface="メイリオ" panose="020B0604030504040204" pitchFamily="50" charset="-128"/>
                          <a:ea typeface="メイリオ" panose="020B0604030504040204" pitchFamily="50" charset="-128"/>
                        </a:rPr>
                        <a:t>　通所日を設けないコースも設定可能です。</a:t>
                      </a:r>
                      <a:endParaRPr kumimoji="1" lang="en-US" altLang="ja-JP" sz="1200" u="none" dirty="0" smtClean="0">
                        <a:solidFill>
                          <a:srgbClr val="FF0000"/>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→その場合、次のようなメリットがあります。</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・教室や事務室、男女別トイレ等の確保が不要</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・既存の通所コースやオンライン訓練コースと並行して設定することも可能</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・講師の確保は対面指導及び質疑応答のみで</a:t>
                      </a:r>
                      <a:r>
                        <a:rPr kumimoji="1" lang="ja-JP" altLang="en-US" sz="1200" u="none" dirty="0" smtClean="0">
                          <a:solidFill>
                            <a:schemeClr val="tx1"/>
                          </a:solidFill>
                          <a:latin typeface="メイリオ" panose="020B0604030504040204" pitchFamily="50" charset="-128"/>
                          <a:ea typeface="メイリオ" panose="020B0604030504040204" pitchFamily="50" charset="-128"/>
                        </a:rPr>
                        <a:t>足りる</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・全国から受講者を募集することが可能</a:t>
                      </a:r>
                      <a:endParaRPr kumimoji="1" lang="ja-JP" altLang="en-US" sz="1200" u="none" dirty="0">
                        <a:solidFill>
                          <a:schemeClr val="tx1"/>
                        </a:solidFill>
                        <a:latin typeface="メイリオ" panose="020B0604030504040204" pitchFamily="50" charset="-128"/>
                        <a:ea typeface="メイリオ" panose="020B0604030504040204" pitchFamily="50" charset="-128"/>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令和</a:t>
                      </a:r>
                      <a:r>
                        <a:rPr kumimoji="1" lang="en-US" altLang="ja-JP" sz="1200" dirty="0" smtClean="0">
                          <a:latin typeface="メイリオ" panose="020B0604030504040204" pitchFamily="50" charset="-128"/>
                          <a:ea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rPr>
                        <a:t>年</a:t>
                      </a:r>
                      <a:r>
                        <a:rPr kumimoji="1" lang="en-US" altLang="ja-JP" sz="1200" dirty="0" smtClean="0">
                          <a:latin typeface="メイリオ" panose="020B0604030504040204" pitchFamily="50" charset="-128"/>
                          <a:ea typeface="メイリオ" panose="020B0604030504040204" pitchFamily="50" charset="-128"/>
                        </a:rPr>
                        <a:t>10</a:t>
                      </a:r>
                      <a:r>
                        <a:rPr kumimoji="1" lang="ja-JP" altLang="en-US" sz="1200" dirty="0" smtClean="0">
                          <a:latin typeface="メイリオ" panose="020B0604030504040204" pitchFamily="50" charset="-128"/>
                          <a:ea typeface="メイリオ" panose="020B0604030504040204" pitchFamily="50" charset="-128"/>
                        </a:rPr>
                        <a:t>月</a:t>
                      </a:r>
                      <a:r>
                        <a:rPr kumimoji="1" lang="en-US" altLang="ja-JP" sz="1200" dirty="0" smtClean="0">
                          <a:latin typeface="メイリオ" panose="020B0604030504040204" pitchFamily="50" charset="-128"/>
                          <a:ea typeface="メイリオ" panose="020B0604030504040204" pitchFamily="50" charset="-128"/>
                        </a:rPr>
                        <a:t>1</a:t>
                      </a:r>
                      <a:r>
                        <a:rPr kumimoji="1" lang="ja-JP" altLang="en-US" sz="1200" dirty="0" smtClean="0">
                          <a:latin typeface="メイリオ" panose="020B0604030504040204" pitchFamily="50" charset="-128"/>
                          <a:ea typeface="メイリオ" panose="020B0604030504040204" pitchFamily="50" charset="-128"/>
                        </a:rPr>
                        <a:t>日以降開講コースから適用</a:t>
                      </a:r>
                      <a:endParaRPr kumimoji="1" lang="en-US" altLang="ja-JP" sz="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3"/>
                  </a:ext>
                </a:extLst>
              </a:tr>
            </a:tbl>
          </a:graphicData>
        </a:graphic>
      </p:graphicFrame>
      <p:sp>
        <p:nvSpPr>
          <p:cNvPr id="9" name="テキスト ボックス 8"/>
          <p:cNvSpPr txBox="1"/>
          <p:nvPr/>
        </p:nvSpPr>
        <p:spPr>
          <a:xfrm>
            <a:off x="-24610" y="116632"/>
            <a:ext cx="9212781" cy="323165"/>
          </a:xfrm>
          <a:prstGeom prst="rect">
            <a:avLst/>
          </a:prstGeom>
          <a:noFill/>
        </p:spPr>
        <p:txBody>
          <a:bodyPr wrap="square" rtlCol="0">
            <a:spAutoFit/>
          </a:bodyPr>
          <a:lstStyle/>
          <a:p>
            <a:r>
              <a:rPr lang="ja-JP" altLang="en-US" sz="1500" b="1" dirty="0">
                <a:solidFill>
                  <a:srgbClr val="0070C0"/>
                </a:solidFill>
                <a:latin typeface="メイリオ" panose="020B0604030504040204" pitchFamily="50" charset="-128"/>
                <a:ea typeface="メイリオ" panose="020B0604030504040204" pitchFamily="50" charset="-128"/>
              </a:rPr>
              <a:t>（５）オンライン</a:t>
            </a:r>
            <a:r>
              <a:rPr lang="ja-JP" altLang="en-US" sz="1500" b="1" dirty="0" smtClean="0">
                <a:solidFill>
                  <a:srgbClr val="0070C0"/>
                </a:solidFill>
                <a:latin typeface="メイリオ" panose="020B0604030504040204" pitchFamily="50" charset="-128"/>
                <a:ea typeface="メイリオ" panose="020B0604030504040204" pitchFamily="50" charset="-128"/>
              </a:rPr>
              <a:t>訓練、ｅラーニングコース</a:t>
            </a:r>
            <a:endParaRPr lang="ja-JP" altLang="en-US" sz="1500" b="1" dirty="0">
              <a:solidFill>
                <a:srgbClr val="0070C0"/>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3289600" y="1556792"/>
            <a:ext cx="5683686" cy="792088"/>
          </a:xfrm>
          <a:prstGeom prst="rect">
            <a:avLst/>
          </a:prstGeom>
          <a:noFill/>
          <a:ln w="28575">
            <a:solidFill>
              <a:srgbClr val="FF0000"/>
            </a:solidFill>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350"/>
          </a:p>
        </p:txBody>
      </p:sp>
      <p:sp>
        <p:nvSpPr>
          <p:cNvPr id="15" name="スライド番号プレースホルダー 1"/>
          <p:cNvSpPr>
            <a:spLocks noGrp="1"/>
          </p:cNvSpPr>
          <p:nvPr>
            <p:ph type="sldNum" sz="quarter" idx="12"/>
          </p:nvPr>
        </p:nvSpPr>
        <p:spPr>
          <a:xfrm>
            <a:off x="6516216" y="6492875"/>
            <a:ext cx="2057400" cy="365125"/>
          </a:xfrm>
        </p:spPr>
        <p:txBody>
          <a:bodyPr/>
          <a:lstStyle/>
          <a:p>
            <a:r>
              <a:rPr kumimoji="1" lang="en-US" altLang="ja-JP" sz="1800" b="1" dirty="0" smtClean="0">
                <a:solidFill>
                  <a:schemeClr val="tx1"/>
                </a:solidFill>
                <a:latin typeface="メイリオ" panose="020B0604030504040204" pitchFamily="50" charset="-128"/>
                <a:ea typeface="メイリオ" panose="020B0604030504040204" pitchFamily="50" charset="-128"/>
              </a:rPr>
              <a:t>3</a:t>
            </a:r>
          </a:p>
        </p:txBody>
      </p:sp>
    </p:spTree>
    <p:extLst>
      <p:ext uri="{BB962C8B-B14F-4D97-AF65-F5344CB8AC3E}">
        <p14:creationId xmlns:p14="http://schemas.microsoft.com/office/powerpoint/2010/main" val="1585701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05553" y="5491621"/>
            <a:ext cx="553241" cy="553241"/>
          </a:xfrm>
          <a:prstGeom prst="rect">
            <a:avLst/>
          </a:prstGeom>
        </p:spPr>
      </p:pic>
      <p:graphicFrame>
        <p:nvGraphicFramePr>
          <p:cNvPr id="3" name="表 2"/>
          <p:cNvGraphicFramePr>
            <a:graphicFrameLocks noGrp="1"/>
          </p:cNvGraphicFramePr>
          <p:nvPr>
            <p:extLst>
              <p:ext uri="{D42A27DB-BD31-4B8C-83A1-F6EECF244321}">
                <p14:modId xmlns:p14="http://schemas.microsoft.com/office/powerpoint/2010/main" val="490675707"/>
              </p:ext>
            </p:extLst>
          </p:nvPr>
        </p:nvGraphicFramePr>
        <p:xfrm>
          <a:off x="184459" y="1196753"/>
          <a:ext cx="8775084" cy="1765634"/>
        </p:xfrm>
        <a:graphic>
          <a:graphicData uri="http://schemas.openxmlformats.org/drawingml/2006/table">
            <a:tbl>
              <a:tblPr firstRow="1" bandRow="1">
                <a:tableStyleId>{5C22544A-7EE6-4342-B048-85BDC9FD1C3A}</a:tableStyleId>
              </a:tblPr>
              <a:tblGrid>
                <a:gridCol w="314201">
                  <a:extLst>
                    <a:ext uri="{9D8B030D-6E8A-4147-A177-3AD203B41FA5}">
                      <a16:colId xmlns:a16="http://schemas.microsoft.com/office/drawing/2014/main" val="20000"/>
                    </a:ext>
                  </a:extLst>
                </a:gridCol>
                <a:gridCol w="1571803">
                  <a:extLst>
                    <a:ext uri="{9D8B030D-6E8A-4147-A177-3AD203B41FA5}">
                      <a16:colId xmlns:a16="http://schemas.microsoft.com/office/drawing/2014/main" val="20001"/>
                    </a:ext>
                  </a:extLst>
                </a:gridCol>
                <a:gridCol w="989369">
                  <a:extLst>
                    <a:ext uri="{9D8B030D-6E8A-4147-A177-3AD203B41FA5}">
                      <a16:colId xmlns:a16="http://schemas.microsoft.com/office/drawing/2014/main" val="20002"/>
                    </a:ext>
                  </a:extLst>
                </a:gridCol>
                <a:gridCol w="4482390">
                  <a:extLst>
                    <a:ext uri="{9D8B030D-6E8A-4147-A177-3AD203B41FA5}">
                      <a16:colId xmlns:a16="http://schemas.microsoft.com/office/drawing/2014/main" val="20003"/>
                    </a:ext>
                  </a:extLst>
                </a:gridCol>
                <a:gridCol w="1417321">
                  <a:extLst>
                    <a:ext uri="{9D8B030D-6E8A-4147-A177-3AD203B41FA5}">
                      <a16:colId xmlns:a16="http://schemas.microsoft.com/office/drawing/2014/main" val="20004"/>
                    </a:ext>
                  </a:extLst>
                </a:gridCol>
              </a:tblGrid>
              <a:tr h="244498">
                <a:tc>
                  <a:txBody>
                    <a:bodyPr/>
                    <a:lstStyle/>
                    <a:p>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項目</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変更前</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変更後</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備考</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0"/>
                  </a:ext>
                </a:extLst>
              </a:tr>
              <a:tr h="1483694">
                <a:tc>
                  <a:txBody>
                    <a:bodyPr/>
                    <a:lstStyle/>
                    <a:p>
                      <a:r>
                        <a:rPr kumimoji="1" lang="ja-JP" altLang="en-US" sz="1200" dirty="0" smtClean="0">
                          <a:latin typeface="メイリオ" panose="020B0604030504040204" pitchFamily="50" charset="-128"/>
                          <a:ea typeface="メイリオ" panose="020B0604030504040204" pitchFamily="50" charset="-128"/>
                        </a:rPr>
                        <a:t>①</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認定職業訓練実施基本奨励金の支給金額の上乗せ</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上乗せなし</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sng" dirty="0" smtClean="0">
                          <a:solidFill>
                            <a:srgbClr val="FF0000"/>
                          </a:solidFill>
                          <a:latin typeface="メイリオ" panose="020B0604030504040204" pitchFamily="50" charset="-128"/>
                          <a:ea typeface="メイリオ" panose="020B0604030504040204" pitchFamily="50" charset="-128"/>
                        </a:rPr>
                        <a:t>介護分野及び障害福祉分野</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に係る訓練（</a:t>
                      </a:r>
                      <a:r>
                        <a:rPr kumimoji="1" lang="en-US" altLang="ja-JP" sz="1200" u="none" dirty="0" smtClean="0">
                          <a:solidFill>
                            <a:schemeClr val="tx1"/>
                          </a:solidFill>
                          <a:latin typeface="メイリオ" panose="020B0604030504040204" pitchFamily="50" charset="-128"/>
                          <a:ea typeface="メイリオ" panose="020B0604030504040204" pitchFamily="50" charset="-128"/>
                        </a:rPr>
                        <a:t>※</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）であって、</a:t>
                      </a:r>
                      <a:r>
                        <a:rPr kumimoji="1" lang="en-US" altLang="ja-JP" sz="1200" u="none" dirty="0" smtClean="0">
                          <a:solidFill>
                            <a:schemeClr val="tx1"/>
                          </a:solidFill>
                          <a:latin typeface="メイリオ" panose="020B0604030504040204" pitchFamily="50" charset="-128"/>
                          <a:ea typeface="メイリオ" panose="020B0604030504040204" pitchFamily="50" charset="-128"/>
                        </a:rPr>
                        <a:t>2</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か所以上の</a:t>
                      </a:r>
                      <a:r>
                        <a:rPr kumimoji="1" lang="ja-JP" altLang="en-US" sz="1200" u="sng" dirty="0" smtClean="0">
                          <a:solidFill>
                            <a:srgbClr val="FF0000"/>
                          </a:solidFill>
                          <a:latin typeface="メイリオ" panose="020B0604030504040204" pitchFamily="50" charset="-128"/>
                          <a:ea typeface="メイリオ" panose="020B0604030504040204" pitchFamily="50" charset="-128"/>
                        </a:rPr>
                        <a:t>職場見学、職場体験、企業実習のいずれかを実施</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するなど一定の要件を満たす場合、奨励金の支給金額を</a:t>
                      </a:r>
                      <a:r>
                        <a:rPr kumimoji="1" lang="en-US" altLang="ja-JP" sz="1200" u="sng" dirty="0" smtClean="0">
                          <a:solidFill>
                            <a:srgbClr val="FF0000"/>
                          </a:solidFill>
                          <a:latin typeface="メイリオ" panose="020B0604030504040204" pitchFamily="50" charset="-128"/>
                          <a:ea typeface="メイリオ" panose="020B0604030504040204" pitchFamily="50" charset="-128"/>
                        </a:rPr>
                        <a:t>1</a:t>
                      </a:r>
                      <a:r>
                        <a:rPr kumimoji="1" lang="ja-JP" altLang="en-US" sz="1200" u="sng" dirty="0" smtClean="0">
                          <a:solidFill>
                            <a:srgbClr val="FF0000"/>
                          </a:solidFill>
                          <a:latin typeface="メイリオ" panose="020B0604030504040204" pitchFamily="50" charset="-128"/>
                          <a:ea typeface="メイリオ" panose="020B0604030504040204" pitchFamily="50" charset="-128"/>
                        </a:rPr>
                        <a:t>万円上乗せ</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する。</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pPr>
                        <a:spcBef>
                          <a:spcPts val="600"/>
                        </a:spcBef>
                      </a:pPr>
                      <a:r>
                        <a:rPr kumimoji="1" lang="en-US" altLang="ja-JP" sz="1200" u="none" dirty="0" smtClean="0">
                          <a:solidFill>
                            <a:schemeClr val="tx1"/>
                          </a:solidFill>
                          <a:latin typeface="メイリオ" panose="020B0604030504040204" pitchFamily="50" charset="-128"/>
                          <a:ea typeface="メイリオ" panose="020B0604030504040204" pitchFamily="50" charset="-128"/>
                        </a:rPr>
                        <a:t>※</a:t>
                      </a:r>
                      <a:r>
                        <a:rPr kumimoji="1" lang="ja-JP" altLang="en-US" sz="1200" u="none" dirty="0" smtClean="0">
                          <a:solidFill>
                            <a:schemeClr val="tx1"/>
                          </a:solidFill>
                          <a:latin typeface="メイリオ" panose="020B0604030504040204" pitchFamily="50" charset="-128"/>
                          <a:ea typeface="メイリオ" panose="020B0604030504040204" pitchFamily="50" charset="-128"/>
                        </a:rPr>
                        <a:t>介護職員初任者研修、介護福祉士実務者研修、生活援助従事者研修、居宅介護職員初任者研修のいずれかを含む</a:t>
                      </a:r>
                      <a:r>
                        <a:rPr kumimoji="1" lang="en-US" altLang="ja-JP" sz="1200" u="none" dirty="0" smtClean="0">
                          <a:solidFill>
                            <a:schemeClr val="tx1"/>
                          </a:solidFill>
                          <a:latin typeface="メイリオ" panose="020B0604030504040204" pitchFamily="50" charset="-128"/>
                          <a:ea typeface="メイリオ" panose="020B0604030504040204" pitchFamily="50" charset="-128"/>
                        </a:rPr>
                        <a:t>2</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か月以上の訓練コース。</a:t>
                      </a:r>
                      <a:endParaRPr kumimoji="1" lang="ja-JP" altLang="en-US" sz="1200" u="none" dirty="0">
                        <a:solidFill>
                          <a:schemeClr val="tx1"/>
                        </a:solidFill>
                        <a:latin typeface="メイリオ" panose="020B0604030504040204" pitchFamily="50" charset="-128"/>
                        <a:ea typeface="メイリオ" panose="020B0604030504040204" pitchFamily="50" charset="-128"/>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令和</a:t>
                      </a:r>
                      <a:r>
                        <a:rPr kumimoji="1" lang="en-US" altLang="ja-JP" sz="1200" dirty="0" smtClean="0">
                          <a:latin typeface="メイリオ" panose="020B0604030504040204" pitchFamily="50" charset="-128"/>
                          <a:ea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rPr>
                        <a:t>年</a:t>
                      </a:r>
                      <a:r>
                        <a:rPr kumimoji="1" lang="en-US" altLang="ja-JP" sz="1200" dirty="0" smtClean="0">
                          <a:latin typeface="メイリオ" panose="020B0604030504040204" pitchFamily="50" charset="-128"/>
                          <a:ea typeface="メイリオ" panose="020B0604030504040204" pitchFamily="50" charset="-128"/>
                        </a:rPr>
                        <a:t>2</a:t>
                      </a:r>
                      <a:r>
                        <a:rPr kumimoji="1" lang="ja-JP" altLang="en-US" sz="1200" dirty="0" smtClean="0">
                          <a:latin typeface="メイリオ" panose="020B0604030504040204" pitchFamily="50" charset="-128"/>
                          <a:ea typeface="メイリオ" panose="020B0604030504040204" pitchFamily="50" charset="-128"/>
                        </a:rPr>
                        <a:t>月</a:t>
                      </a:r>
                      <a:r>
                        <a:rPr kumimoji="1" lang="en-US" altLang="ja-JP" sz="1200" dirty="0" smtClean="0">
                          <a:latin typeface="メイリオ" panose="020B0604030504040204" pitchFamily="50" charset="-128"/>
                          <a:ea typeface="メイリオ" panose="020B0604030504040204" pitchFamily="50" charset="-128"/>
                        </a:rPr>
                        <a:t>12</a:t>
                      </a:r>
                      <a:r>
                        <a:rPr kumimoji="1" lang="ja-JP" altLang="en-US" sz="1200" dirty="0" smtClean="0">
                          <a:latin typeface="メイリオ" panose="020B0604030504040204" pitchFamily="50" charset="-128"/>
                          <a:ea typeface="メイリオ" panose="020B0604030504040204" pitchFamily="50" charset="-128"/>
                        </a:rPr>
                        <a:t>日～</a:t>
                      </a:r>
                      <a:r>
                        <a:rPr kumimoji="1" lang="ja-JP" altLang="en-US" sz="1200" u="sng" dirty="0" smtClean="0">
                          <a:solidFill>
                            <a:srgbClr val="FF0000"/>
                          </a:solidFill>
                          <a:latin typeface="メイリオ" panose="020B0604030504040204" pitchFamily="50" charset="-128"/>
                          <a:ea typeface="メイリオ" panose="020B0604030504040204" pitchFamily="50" charset="-128"/>
                        </a:rPr>
                        <a:t>令和</a:t>
                      </a:r>
                      <a:r>
                        <a:rPr kumimoji="1" lang="en-US" altLang="ja-JP" sz="1200" u="sng" dirty="0" smtClean="0">
                          <a:solidFill>
                            <a:srgbClr val="FF0000"/>
                          </a:solidFill>
                          <a:latin typeface="メイリオ" panose="020B0604030504040204" pitchFamily="50" charset="-128"/>
                          <a:ea typeface="メイリオ" panose="020B0604030504040204" pitchFamily="50" charset="-128"/>
                        </a:rPr>
                        <a:t>5</a:t>
                      </a:r>
                      <a:r>
                        <a:rPr kumimoji="1" lang="ja-JP" altLang="en-US" sz="1200" u="sng" dirty="0" smtClean="0">
                          <a:solidFill>
                            <a:srgbClr val="FF0000"/>
                          </a:solidFill>
                          <a:latin typeface="メイリオ" panose="020B0604030504040204" pitchFamily="50" charset="-128"/>
                          <a:ea typeface="メイリオ" panose="020B0604030504040204" pitchFamily="50" charset="-128"/>
                        </a:rPr>
                        <a:t>年</a:t>
                      </a:r>
                      <a:r>
                        <a:rPr kumimoji="1" lang="en-US" altLang="ja-JP" sz="1200" u="sng" dirty="0" smtClean="0">
                          <a:solidFill>
                            <a:srgbClr val="FF0000"/>
                          </a:solidFill>
                          <a:latin typeface="メイリオ" panose="020B0604030504040204" pitchFamily="50" charset="-128"/>
                          <a:ea typeface="メイリオ" panose="020B0604030504040204" pitchFamily="50" charset="-128"/>
                        </a:rPr>
                        <a:t>3</a:t>
                      </a:r>
                      <a:r>
                        <a:rPr kumimoji="1" lang="ja-JP" altLang="en-US" sz="1200" u="sng" dirty="0" smtClean="0">
                          <a:solidFill>
                            <a:srgbClr val="FF0000"/>
                          </a:solidFill>
                          <a:latin typeface="メイリオ" panose="020B0604030504040204" pitchFamily="50" charset="-128"/>
                          <a:ea typeface="メイリオ" panose="020B0604030504040204" pitchFamily="50" charset="-128"/>
                        </a:rPr>
                        <a:t>月</a:t>
                      </a:r>
                      <a:r>
                        <a:rPr kumimoji="1" lang="en-US" altLang="ja-JP" sz="1200" u="sng" dirty="0" smtClean="0">
                          <a:solidFill>
                            <a:srgbClr val="FF0000"/>
                          </a:solidFill>
                          <a:latin typeface="メイリオ" panose="020B0604030504040204" pitchFamily="50" charset="-128"/>
                          <a:ea typeface="メイリオ" panose="020B0604030504040204" pitchFamily="50" charset="-128"/>
                        </a:rPr>
                        <a:t>31</a:t>
                      </a:r>
                      <a:r>
                        <a:rPr kumimoji="1" lang="ja-JP" altLang="en-US" sz="1200" u="sng" dirty="0" smtClean="0">
                          <a:solidFill>
                            <a:srgbClr val="FF0000"/>
                          </a:solidFill>
                          <a:latin typeface="メイリオ" panose="020B0604030504040204" pitchFamily="50" charset="-128"/>
                          <a:ea typeface="メイリオ" panose="020B0604030504040204" pitchFamily="50" charset="-128"/>
                        </a:rPr>
                        <a:t>日</a:t>
                      </a:r>
                      <a:r>
                        <a:rPr kumimoji="1" lang="ja-JP" altLang="en-US" sz="1200" dirty="0" smtClean="0">
                          <a:latin typeface="メイリオ" panose="020B0604030504040204" pitchFamily="50" charset="-128"/>
                          <a:ea typeface="メイリオ" panose="020B0604030504040204" pitchFamily="50" charset="-128"/>
                        </a:rPr>
                        <a:t>の開講コースに適用</a:t>
                      </a:r>
                      <a:endParaRPr kumimoji="1" lang="en-US" altLang="ja-JP" sz="1200" dirty="0" smtClean="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1"/>
                  </a:ext>
                </a:extLst>
              </a:tr>
            </a:tbl>
          </a:graphicData>
        </a:graphic>
      </p:graphicFrame>
      <p:sp>
        <p:nvSpPr>
          <p:cNvPr id="9" name="テキスト ボックス 8"/>
          <p:cNvSpPr txBox="1"/>
          <p:nvPr/>
        </p:nvSpPr>
        <p:spPr>
          <a:xfrm>
            <a:off x="-24610" y="908720"/>
            <a:ext cx="9212781" cy="323165"/>
          </a:xfrm>
          <a:prstGeom prst="rect">
            <a:avLst/>
          </a:prstGeom>
          <a:noFill/>
        </p:spPr>
        <p:txBody>
          <a:bodyPr wrap="square" rtlCol="0">
            <a:spAutoFit/>
          </a:bodyPr>
          <a:lstStyle/>
          <a:p>
            <a:r>
              <a:rPr lang="ja-JP" altLang="en-US" sz="1500" b="1" dirty="0">
                <a:solidFill>
                  <a:srgbClr val="0070C0"/>
                </a:solidFill>
                <a:latin typeface="メイリオ" panose="020B0604030504040204" pitchFamily="50" charset="-128"/>
                <a:ea typeface="メイリオ" panose="020B0604030504040204" pitchFamily="50" charset="-128"/>
              </a:rPr>
              <a:t>（６）介護分野等への再就職・定着を</a:t>
            </a:r>
            <a:r>
              <a:rPr lang="ja-JP" altLang="en-US" sz="1500" b="1" dirty="0" smtClean="0">
                <a:solidFill>
                  <a:srgbClr val="0070C0"/>
                </a:solidFill>
                <a:latin typeface="メイリオ" panose="020B0604030504040204" pitchFamily="50" charset="-128"/>
                <a:ea typeface="メイリオ" panose="020B0604030504040204" pitchFamily="50" charset="-128"/>
              </a:rPr>
              <a:t>支援</a:t>
            </a:r>
            <a:r>
              <a:rPr lang="en-US" altLang="ja-JP" sz="1500" b="1" dirty="0" smtClean="0">
                <a:solidFill>
                  <a:srgbClr val="0070C0"/>
                </a:solidFill>
                <a:latin typeface="メイリオ" panose="020B0604030504040204" pitchFamily="50" charset="-128"/>
                <a:ea typeface="メイリオ" panose="020B0604030504040204" pitchFamily="50" charset="-128"/>
              </a:rPr>
              <a:t>【</a:t>
            </a:r>
            <a:r>
              <a:rPr lang="ja-JP" altLang="en-US" sz="1500" b="1" dirty="0" smtClean="0">
                <a:solidFill>
                  <a:srgbClr val="0070C0"/>
                </a:solidFill>
                <a:latin typeface="メイリオ" panose="020B0604030504040204" pitchFamily="50" charset="-128"/>
                <a:ea typeface="メイリオ" panose="020B0604030504040204" pitchFamily="50" charset="-128"/>
              </a:rPr>
              <a:t>訓練実施機関に支払われる奨励金上乗せ</a:t>
            </a:r>
            <a:r>
              <a:rPr lang="en-US" altLang="ja-JP" sz="1500" b="1" dirty="0" smtClean="0">
                <a:solidFill>
                  <a:srgbClr val="0070C0"/>
                </a:solidFill>
                <a:latin typeface="メイリオ" panose="020B0604030504040204" pitchFamily="50" charset="-128"/>
                <a:ea typeface="メイリオ" panose="020B0604030504040204" pitchFamily="50" charset="-128"/>
              </a:rPr>
              <a:t>】</a:t>
            </a:r>
            <a:endParaRPr lang="ja-JP" altLang="en-US" sz="1500" b="1" dirty="0">
              <a:solidFill>
                <a:srgbClr val="0070C0"/>
              </a:solidFill>
              <a:latin typeface="メイリオ" panose="020B0604030504040204" pitchFamily="50" charset="-128"/>
              <a:ea typeface="メイリオ"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715673999"/>
              </p:ext>
            </p:extLst>
          </p:nvPr>
        </p:nvGraphicFramePr>
        <p:xfrm>
          <a:off x="172557" y="3572706"/>
          <a:ext cx="8775084" cy="2301240"/>
        </p:xfrm>
        <a:graphic>
          <a:graphicData uri="http://schemas.openxmlformats.org/drawingml/2006/table">
            <a:tbl>
              <a:tblPr firstRow="1" bandRow="1">
                <a:tableStyleId>{5C22544A-7EE6-4342-B048-85BDC9FD1C3A}</a:tableStyleId>
              </a:tblPr>
              <a:tblGrid>
                <a:gridCol w="314201">
                  <a:extLst>
                    <a:ext uri="{9D8B030D-6E8A-4147-A177-3AD203B41FA5}">
                      <a16:colId xmlns:a16="http://schemas.microsoft.com/office/drawing/2014/main" val="20000"/>
                    </a:ext>
                  </a:extLst>
                </a:gridCol>
                <a:gridCol w="1571803">
                  <a:extLst>
                    <a:ext uri="{9D8B030D-6E8A-4147-A177-3AD203B41FA5}">
                      <a16:colId xmlns:a16="http://schemas.microsoft.com/office/drawing/2014/main" val="20001"/>
                    </a:ext>
                  </a:extLst>
                </a:gridCol>
                <a:gridCol w="1001271">
                  <a:extLst>
                    <a:ext uri="{9D8B030D-6E8A-4147-A177-3AD203B41FA5}">
                      <a16:colId xmlns:a16="http://schemas.microsoft.com/office/drawing/2014/main" val="20002"/>
                    </a:ext>
                  </a:extLst>
                </a:gridCol>
                <a:gridCol w="4470488">
                  <a:extLst>
                    <a:ext uri="{9D8B030D-6E8A-4147-A177-3AD203B41FA5}">
                      <a16:colId xmlns:a16="http://schemas.microsoft.com/office/drawing/2014/main" val="20003"/>
                    </a:ext>
                  </a:extLst>
                </a:gridCol>
                <a:gridCol w="1417321">
                  <a:extLst>
                    <a:ext uri="{9D8B030D-6E8A-4147-A177-3AD203B41FA5}">
                      <a16:colId xmlns:a16="http://schemas.microsoft.com/office/drawing/2014/main" val="20004"/>
                    </a:ext>
                  </a:extLst>
                </a:gridCol>
              </a:tblGrid>
              <a:tr h="269242">
                <a:tc>
                  <a:txBody>
                    <a:bodyPr/>
                    <a:lstStyle/>
                    <a:p>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項目</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変更前</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変更後</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tc>
                  <a:txBody>
                    <a:bodyPr/>
                    <a:lstStyle/>
                    <a:p>
                      <a:pPr algn="ctr"/>
                      <a:r>
                        <a:rPr kumimoji="1" lang="ja-JP" altLang="en-US" sz="1400" dirty="0" smtClean="0">
                          <a:latin typeface="メイリオ" panose="020B0604030504040204" pitchFamily="50" charset="-128"/>
                          <a:ea typeface="メイリオ" panose="020B0604030504040204" pitchFamily="50" charset="-128"/>
                        </a:rPr>
                        <a:t>備考</a:t>
                      </a:r>
                      <a:endParaRPr kumimoji="1" lang="ja-JP" altLang="en-US" sz="1400" dirty="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0"/>
                  </a:ext>
                </a:extLst>
              </a:tr>
              <a:tr h="1878610">
                <a:tc>
                  <a:txBody>
                    <a:bodyPr/>
                    <a:lstStyle/>
                    <a:p>
                      <a:r>
                        <a:rPr kumimoji="1" lang="ja-JP" altLang="en-US" sz="1200" dirty="0" smtClean="0">
                          <a:latin typeface="メイリオ" panose="020B0604030504040204" pitchFamily="50" charset="-128"/>
                          <a:ea typeface="メイリオ" panose="020B0604030504040204" pitchFamily="50" charset="-128"/>
                        </a:rPr>
                        <a:t>①</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認定職業訓練実施基本奨励金の支給金額の上乗せ</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dirty="0" smtClean="0">
                          <a:latin typeface="メイリオ" panose="020B0604030504040204" pitchFamily="50" charset="-128"/>
                          <a:ea typeface="メイリオ" panose="020B0604030504040204" pitchFamily="50" charset="-128"/>
                        </a:rPr>
                        <a:t>上乗せなし</a:t>
                      </a:r>
                      <a:endParaRPr kumimoji="1" lang="ja-JP" altLang="en-US" sz="1200" dirty="0">
                        <a:latin typeface="メイリオ" panose="020B0604030504040204" pitchFamily="50" charset="-128"/>
                        <a:ea typeface="メイリオ" panose="020B0604030504040204" pitchFamily="50" charset="-128"/>
                      </a:endParaRPr>
                    </a:p>
                  </a:txBody>
                  <a:tcPr marL="68580" marR="68580" marT="34290" marB="34290"/>
                </a:tc>
                <a:tc>
                  <a:txBody>
                    <a:bodyPr/>
                    <a:lstStyle/>
                    <a:p>
                      <a:r>
                        <a:rPr kumimoji="1" lang="ja-JP" altLang="en-US" sz="1200" u="none" dirty="0" smtClean="0">
                          <a:solidFill>
                            <a:schemeClr val="tx1"/>
                          </a:solidFill>
                          <a:latin typeface="メイリオ" panose="020B0604030504040204" pitchFamily="50" charset="-128"/>
                          <a:ea typeface="メイリオ" panose="020B0604030504040204" pitchFamily="50" charset="-128"/>
                        </a:rPr>
                        <a:t>①</a:t>
                      </a:r>
                      <a:r>
                        <a:rPr kumimoji="1" lang="ja-JP" altLang="en-US" sz="1200" u="sng" dirty="0" smtClean="0">
                          <a:solidFill>
                            <a:srgbClr val="FF0000"/>
                          </a:solidFill>
                          <a:latin typeface="メイリオ" panose="020B0604030504040204" pitchFamily="50" charset="-128"/>
                          <a:ea typeface="メイリオ" panose="020B0604030504040204" pitchFamily="50" charset="-128"/>
                        </a:rPr>
                        <a:t>ＩＴ分野</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の訓練コースについて、訓練修了者等に占める、</a:t>
                      </a:r>
                      <a:r>
                        <a:rPr kumimoji="1" lang="en-US" altLang="ja-JP" sz="1200" u="sng" dirty="0" smtClean="0">
                          <a:solidFill>
                            <a:srgbClr val="FF0000"/>
                          </a:solidFill>
                          <a:latin typeface="メイリオ" panose="020B0604030504040204" pitchFamily="50" charset="-128"/>
                          <a:ea typeface="メイリオ" panose="020B0604030504040204" pitchFamily="50" charset="-128"/>
                        </a:rPr>
                        <a:t>IT</a:t>
                      </a:r>
                      <a:r>
                        <a:rPr kumimoji="1" lang="ja-JP" altLang="en-US" sz="1200" u="sng" dirty="0" smtClean="0">
                          <a:solidFill>
                            <a:srgbClr val="FF0000"/>
                          </a:solidFill>
                          <a:latin typeface="メイリオ" panose="020B0604030504040204" pitchFamily="50" charset="-128"/>
                          <a:ea typeface="メイリオ" panose="020B0604030504040204" pitchFamily="50" charset="-128"/>
                        </a:rPr>
                        <a:t>スキル標準（</a:t>
                      </a:r>
                      <a:r>
                        <a:rPr kumimoji="1" lang="en-US" altLang="ja-JP" sz="1200" u="sng" dirty="0" smtClean="0">
                          <a:solidFill>
                            <a:srgbClr val="FF0000"/>
                          </a:solidFill>
                          <a:latin typeface="メイリオ" panose="020B0604030504040204" pitchFamily="50" charset="-128"/>
                          <a:ea typeface="メイリオ" panose="020B0604030504040204" pitchFamily="50" charset="-128"/>
                        </a:rPr>
                        <a:t>ITSS</a:t>
                      </a:r>
                      <a:r>
                        <a:rPr kumimoji="1" lang="ja-JP" altLang="en-US" sz="1200" u="sng" dirty="0" smtClean="0">
                          <a:solidFill>
                            <a:srgbClr val="FF0000"/>
                          </a:solidFill>
                          <a:latin typeface="メイリオ" panose="020B0604030504040204" pitchFamily="50" charset="-128"/>
                          <a:ea typeface="メイリオ" panose="020B0604030504040204" pitchFamily="50" charset="-128"/>
                        </a:rPr>
                        <a:t>）レベル１以上の資格取得率</a:t>
                      </a:r>
                      <a:r>
                        <a:rPr kumimoji="1" lang="en-US" altLang="ja-JP" sz="1200" u="sng" dirty="0" smtClean="0">
                          <a:solidFill>
                            <a:srgbClr val="FF0000"/>
                          </a:solidFill>
                          <a:latin typeface="メイリオ" panose="020B0604030504040204" pitchFamily="50" charset="-128"/>
                          <a:ea typeface="メイリオ" panose="020B0604030504040204" pitchFamily="50" charset="-128"/>
                        </a:rPr>
                        <a:t>35</a:t>
                      </a:r>
                      <a:r>
                        <a:rPr kumimoji="1" lang="ja-JP" altLang="en-US" sz="1200" u="sng" dirty="0" smtClean="0">
                          <a:solidFill>
                            <a:srgbClr val="FF0000"/>
                          </a:solidFill>
                          <a:latin typeface="メイリオ" panose="020B0604030504040204" pitchFamily="50" charset="-128"/>
                          <a:ea typeface="メイリオ" panose="020B0604030504040204" pitchFamily="50" charset="-128"/>
                        </a:rPr>
                        <a:t>％以上、かつ雇用保険適用就職率</a:t>
                      </a:r>
                      <a:r>
                        <a:rPr kumimoji="1" lang="en-US" altLang="ja-JP" sz="1200" u="sng" dirty="0" smtClean="0">
                          <a:solidFill>
                            <a:srgbClr val="FF0000"/>
                          </a:solidFill>
                          <a:latin typeface="メイリオ" panose="020B0604030504040204" pitchFamily="50" charset="-128"/>
                          <a:ea typeface="メイリオ" panose="020B0604030504040204" pitchFamily="50" charset="-128"/>
                        </a:rPr>
                        <a:t>55</a:t>
                      </a:r>
                      <a:r>
                        <a:rPr kumimoji="1" lang="ja-JP" altLang="en-US" sz="1200" u="sng" dirty="0" smtClean="0">
                          <a:solidFill>
                            <a:srgbClr val="FF0000"/>
                          </a:solidFill>
                          <a:latin typeface="メイリオ" panose="020B0604030504040204" pitchFamily="50" charset="-128"/>
                          <a:ea typeface="メイリオ" panose="020B0604030504040204" pitchFamily="50" charset="-128"/>
                        </a:rPr>
                        <a:t>％以上</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で、奨励金の支給金額を</a:t>
                      </a:r>
                      <a:r>
                        <a:rPr kumimoji="1" lang="en-US" altLang="ja-JP" sz="1200" u="sng" dirty="0" smtClean="0">
                          <a:solidFill>
                            <a:srgbClr val="FF0000"/>
                          </a:solidFill>
                          <a:latin typeface="メイリオ" panose="020B0604030504040204" pitchFamily="50" charset="-128"/>
                          <a:ea typeface="メイリオ" panose="020B0604030504040204" pitchFamily="50" charset="-128"/>
                        </a:rPr>
                        <a:t>1</a:t>
                      </a:r>
                      <a:r>
                        <a:rPr kumimoji="1" lang="ja-JP" altLang="en-US" sz="1200" u="sng" dirty="0" smtClean="0">
                          <a:solidFill>
                            <a:srgbClr val="FF0000"/>
                          </a:solidFill>
                          <a:latin typeface="メイリオ" panose="020B0604030504040204" pitchFamily="50" charset="-128"/>
                          <a:ea typeface="メイリオ" panose="020B0604030504040204" pitchFamily="50" charset="-128"/>
                        </a:rPr>
                        <a:t>万円上乗せ</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する</a:t>
                      </a:r>
                      <a:r>
                        <a:rPr kumimoji="1" lang="ja-JP" altLang="en-US" sz="1200" u="none" dirty="0" smtClean="0">
                          <a:solidFill>
                            <a:schemeClr val="tx1"/>
                          </a:solidFill>
                          <a:latin typeface="メイリオ" panose="020B0604030504040204" pitchFamily="50" charset="-128"/>
                          <a:ea typeface="メイリオ" panose="020B0604030504040204" pitchFamily="50" charset="-128"/>
                        </a:rPr>
                        <a:t>。</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r>
                        <a:rPr kumimoji="1" lang="ja-JP" altLang="en-US" sz="1200" u="none" dirty="0" smtClean="0">
                          <a:solidFill>
                            <a:schemeClr val="tx1"/>
                          </a:solidFill>
                          <a:latin typeface="メイリオ" panose="020B0604030504040204" pitchFamily="50" charset="-128"/>
                          <a:ea typeface="メイリオ" panose="020B0604030504040204" pitchFamily="50" charset="-128"/>
                        </a:rPr>
                        <a:t>②　①の要件を満たす訓練コースであって、</a:t>
                      </a:r>
                      <a:r>
                        <a:rPr kumimoji="1" lang="ja-JP" altLang="en-US" sz="1200" u="sng" dirty="0" smtClean="0">
                          <a:solidFill>
                            <a:srgbClr val="FF0000"/>
                          </a:solidFill>
                          <a:latin typeface="メイリオ" panose="020B0604030504040204" pitchFamily="50" charset="-128"/>
                          <a:ea typeface="メイリオ" panose="020B0604030504040204" pitchFamily="50" charset="-128"/>
                        </a:rPr>
                        <a:t>特定</a:t>
                      </a:r>
                      <a:r>
                        <a:rPr kumimoji="1" lang="en-US" altLang="ja-JP" sz="1200" u="sng" dirty="0" smtClean="0">
                          <a:solidFill>
                            <a:srgbClr val="FF0000"/>
                          </a:solidFill>
                          <a:latin typeface="メイリオ" panose="020B0604030504040204" pitchFamily="50" charset="-128"/>
                          <a:ea typeface="メイリオ" panose="020B0604030504040204" pitchFamily="50" charset="-128"/>
                        </a:rPr>
                        <a:t>26</a:t>
                      </a:r>
                      <a:r>
                        <a:rPr kumimoji="1" lang="ja-JP" altLang="en-US" sz="1200" u="sng" dirty="0" smtClean="0">
                          <a:solidFill>
                            <a:srgbClr val="FF0000"/>
                          </a:solidFill>
                          <a:latin typeface="メイリオ" panose="020B0604030504040204" pitchFamily="50" charset="-128"/>
                          <a:ea typeface="メイリオ" panose="020B0604030504040204" pitchFamily="50" charset="-128"/>
                        </a:rPr>
                        <a:t>県（</a:t>
                      </a:r>
                      <a:r>
                        <a:rPr kumimoji="1" lang="en-US" altLang="ja-JP" sz="1200" u="sng" dirty="0" smtClean="0">
                          <a:solidFill>
                            <a:srgbClr val="FF0000"/>
                          </a:solidFill>
                          <a:latin typeface="メイリオ" panose="020B0604030504040204" pitchFamily="50" charset="-128"/>
                          <a:ea typeface="メイリオ" panose="020B0604030504040204" pitchFamily="50" charset="-128"/>
                        </a:rPr>
                        <a:t>※</a:t>
                      </a:r>
                      <a:r>
                        <a:rPr kumimoji="1" lang="ja-JP" altLang="en-US" sz="1200" u="sng" dirty="0" smtClean="0">
                          <a:solidFill>
                            <a:srgbClr val="FF0000"/>
                          </a:solidFill>
                          <a:latin typeface="メイリオ" panose="020B0604030504040204" pitchFamily="50" charset="-128"/>
                          <a:ea typeface="メイリオ" panose="020B0604030504040204" pitchFamily="50" charset="-128"/>
                        </a:rPr>
                        <a:t>）の機構支部において認定を受けた場合、更に</a:t>
                      </a:r>
                      <a:r>
                        <a:rPr kumimoji="1" lang="en-US" altLang="ja-JP" sz="1200" u="sng" dirty="0" smtClean="0">
                          <a:solidFill>
                            <a:srgbClr val="FF0000"/>
                          </a:solidFill>
                          <a:latin typeface="メイリオ" panose="020B0604030504040204" pitchFamily="50" charset="-128"/>
                          <a:ea typeface="メイリオ" panose="020B0604030504040204" pitchFamily="50" charset="-128"/>
                        </a:rPr>
                        <a:t>1</a:t>
                      </a:r>
                      <a:r>
                        <a:rPr kumimoji="1" lang="ja-JP" altLang="en-US" sz="1200" u="sng" dirty="0" smtClean="0">
                          <a:solidFill>
                            <a:srgbClr val="FF0000"/>
                          </a:solidFill>
                          <a:latin typeface="メイリオ" panose="020B0604030504040204" pitchFamily="50" charset="-128"/>
                          <a:ea typeface="メイリオ" panose="020B0604030504040204" pitchFamily="50" charset="-128"/>
                        </a:rPr>
                        <a:t>万円上乗せ</a:t>
                      </a:r>
                      <a:r>
                        <a:rPr kumimoji="1" lang="ja-JP" altLang="en-US" sz="1200" u="none" dirty="0" smtClean="0">
                          <a:solidFill>
                            <a:schemeClr val="tx1"/>
                          </a:solidFill>
                          <a:latin typeface="メイリオ" panose="020B0604030504040204" pitchFamily="50" charset="-128"/>
                          <a:ea typeface="メイリオ" panose="020B0604030504040204" pitchFamily="50" charset="-128"/>
                        </a:rPr>
                        <a:t>する。</a:t>
                      </a:r>
                      <a:endParaRPr kumimoji="1" lang="en-US" altLang="ja-JP" sz="1200" u="none" dirty="0" smtClean="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メイリオ" panose="020B0604030504040204" pitchFamily="50" charset="-128"/>
                          <a:ea typeface="メイリオ" panose="020B0604030504040204" pitchFamily="50" charset="-128"/>
                        </a:rPr>
                        <a:t>※</a:t>
                      </a:r>
                      <a:r>
                        <a:rPr lang="ja-JP" altLang="ja-JP" sz="1100" dirty="0" smtClean="0">
                          <a:latin typeface="メイリオ" panose="020B0604030504040204" pitchFamily="50" charset="-128"/>
                          <a:ea typeface="メイリオ" panose="020B0604030504040204" pitchFamily="50" charset="-128"/>
                        </a:rPr>
                        <a:t>青森県、宮城県、山形県</a:t>
                      </a:r>
                      <a:r>
                        <a:rPr lang="ja-JP" altLang="en-US" sz="1100" dirty="0" smtClean="0">
                          <a:latin typeface="メイリオ" panose="020B0604030504040204" pitchFamily="50" charset="-128"/>
                          <a:ea typeface="メイリオ" panose="020B0604030504040204" pitchFamily="50" charset="-128"/>
                        </a:rPr>
                        <a:t>、</a:t>
                      </a:r>
                      <a:r>
                        <a:rPr lang="ja-JP" altLang="ja-JP" sz="1100" dirty="0" smtClean="0">
                          <a:latin typeface="メイリオ" panose="020B0604030504040204" pitchFamily="50" charset="-128"/>
                          <a:ea typeface="メイリオ" panose="020B0604030504040204" pitchFamily="50" charset="-128"/>
                        </a:rPr>
                        <a:t>福島県、茨城県、栃木県、群馬県、石川県、福井県、岐阜県、三重県、滋賀県、奈良県、鳥取県、島根県、</a:t>
                      </a:r>
                      <a:r>
                        <a:rPr lang="en-US" altLang="ja-JP" sz="1100" dirty="0" smtClean="0">
                          <a:latin typeface="メイリオ" panose="020B0604030504040204" pitchFamily="50" charset="-128"/>
                          <a:ea typeface="メイリオ" panose="020B0604030504040204" pitchFamily="50" charset="-128"/>
                        </a:rPr>
                        <a:t> </a:t>
                      </a:r>
                      <a:r>
                        <a:rPr lang="ja-JP" altLang="ja-JP" sz="1100" dirty="0" smtClean="0">
                          <a:latin typeface="メイリオ" panose="020B0604030504040204" pitchFamily="50" charset="-128"/>
                          <a:ea typeface="メイリオ" panose="020B0604030504040204" pitchFamily="50" charset="-128"/>
                        </a:rPr>
                        <a:t>岡山県、広島県、山口県、香川県、愛媛県、高知県、佐賀県、熊本県、大分県、鹿児島県、沖縄県</a:t>
                      </a:r>
                      <a:endParaRPr kumimoji="1" lang="en-US" altLang="ja-JP" sz="1100" u="none" dirty="0" smtClean="0">
                        <a:solidFill>
                          <a:schemeClr val="tx1"/>
                        </a:solidFill>
                        <a:latin typeface="メイリオ" panose="020B0604030504040204" pitchFamily="50" charset="-128"/>
                        <a:ea typeface="メイリオ" panose="020B0604030504040204" pitchFamily="50" charset="-128"/>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令和</a:t>
                      </a:r>
                      <a:r>
                        <a:rPr kumimoji="1" lang="en-US" altLang="ja-JP" sz="1200" dirty="0" smtClean="0">
                          <a:latin typeface="メイリオ" panose="020B0604030504040204" pitchFamily="50" charset="-128"/>
                          <a:ea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rPr>
                        <a:t>年</a:t>
                      </a:r>
                      <a:r>
                        <a:rPr kumimoji="1" lang="en-US" altLang="ja-JP" sz="1200" dirty="0" smtClean="0">
                          <a:latin typeface="メイリオ" panose="020B0604030504040204" pitchFamily="50" charset="-128"/>
                          <a:ea typeface="メイリオ" panose="020B0604030504040204" pitchFamily="50" charset="-128"/>
                        </a:rPr>
                        <a:t>12</a:t>
                      </a:r>
                      <a:r>
                        <a:rPr kumimoji="1" lang="ja-JP" altLang="en-US" sz="1200" dirty="0" smtClean="0">
                          <a:latin typeface="メイリオ" panose="020B0604030504040204" pitchFamily="50" charset="-128"/>
                          <a:ea typeface="メイリオ" panose="020B0604030504040204" pitchFamily="50" charset="-128"/>
                        </a:rPr>
                        <a:t>月</a:t>
                      </a:r>
                      <a:r>
                        <a:rPr kumimoji="1" lang="en-US" altLang="ja-JP" sz="1200" dirty="0" smtClean="0">
                          <a:latin typeface="メイリオ" panose="020B0604030504040204" pitchFamily="50" charset="-128"/>
                          <a:ea typeface="メイリオ" panose="020B0604030504040204" pitchFamily="50" charset="-128"/>
                        </a:rPr>
                        <a:t>21</a:t>
                      </a:r>
                      <a:r>
                        <a:rPr kumimoji="1" lang="ja-JP" altLang="en-US" sz="1200" dirty="0" smtClean="0">
                          <a:latin typeface="メイリオ" panose="020B0604030504040204" pitchFamily="50" charset="-128"/>
                          <a:ea typeface="メイリオ" panose="020B0604030504040204" pitchFamily="50" charset="-128"/>
                        </a:rPr>
                        <a:t>日～</a:t>
                      </a:r>
                      <a:r>
                        <a:rPr kumimoji="1" lang="ja-JP" altLang="en-US" sz="1200" u="sng" dirty="0" smtClean="0">
                          <a:solidFill>
                            <a:srgbClr val="FF0000"/>
                          </a:solidFill>
                          <a:latin typeface="メイリオ" panose="020B0604030504040204" pitchFamily="50" charset="-128"/>
                          <a:ea typeface="メイリオ" panose="020B0604030504040204" pitchFamily="50" charset="-128"/>
                        </a:rPr>
                        <a:t>令和</a:t>
                      </a:r>
                      <a:r>
                        <a:rPr kumimoji="1" lang="en-US" altLang="ja-JP" sz="1200" u="sng" dirty="0" smtClean="0">
                          <a:solidFill>
                            <a:srgbClr val="FF0000"/>
                          </a:solidFill>
                          <a:latin typeface="メイリオ" panose="020B0604030504040204" pitchFamily="50" charset="-128"/>
                          <a:ea typeface="メイリオ" panose="020B0604030504040204" pitchFamily="50" charset="-128"/>
                        </a:rPr>
                        <a:t>7</a:t>
                      </a:r>
                      <a:r>
                        <a:rPr kumimoji="1" lang="ja-JP" altLang="en-US" sz="1200" u="sng" dirty="0" smtClean="0">
                          <a:solidFill>
                            <a:srgbClr val="FF0000"/>
                          </a:solidFill>
                          <a:latin typeface="メイリオ" panose="020B0604030504040204" pitchFamily="50" charset="-128"/>
                          <a:ea typeface="メイリオ" panose="020B0604030504040204" pitchFamily="50" charset="-128"/>
                        </a:rPr>
                        <a:t>年</a:t>
                      </a:r>
                      <a:r>
                        <a:rPr kumimoji="1" lang="en-US" altLang="ja-JP" sz="1200" u="sng" dirty="0" smtClean="0">
                          <a:solidFill>
                            <a:srgbClr val="FF0000"/>
                          </a:solidFill>
                          <a:latin typeface="メイリオ" panose="020B0604030504040204" pitchFamily="50" charset="-128"/>
                          <a:ea typeface="メイリオ" panose="020B0604030504040204" pitchFamily="50" charset="-128"/>
                        </a:rPr>
                        <a:t>3</a:t>
                      </a:r>
                      <a:r>
                        <a:rPr kumimoji="1" lang="ja-JP" altLang="en-US" sz="1200" u="sng" dirty="0" smtClean="0">
                          <a:solidFill>
                            <a:srgbClr val="FF0000"/>
                          </a:solidFill>
                          <a:latin typeface="メイリオ" panose="020B0604030504040204" pitchFamily="50" charset="-128"/>
                          <a:ea typeface="メイリオ" panose="020B0604030504040204" pitchFamily="50" charset="-128"/>
                        </a:rPr>
                        <a:t>月</a:t>
                      </a:r>
                      <a:r>
                        <a:rPr kumimoji="1" lang="en-US" altLang="ja-JP" sz="1200" u="sng" dirty="0" smtClean="0">
                          <a:solidFill>
                            <a:srgbClr val="FF0000"/>
                          </a:solidFill>
                          <a:latin typeface="メイリオ" panose="020B0604030504040204" pitchFamily="50" charset="-128"/>
                          <a:ea typeface="メイリオ" panose="020B0604030504040204" pitchFamily="50" charset="-128"/>
                        </a:rPr>
                        <a:t>31</a:t>
                      </a:r>
                      <a:r>
                        <a:rPr kumimoji="1" lang="ja-JP" altLang="en-US" sz="1200" u="sng" dirty="0" smtClean="0">
                          <a:solidFill>
                            <a:srgbClr val="FF0000"/>
                          </a:solidFill>
                          <a:latin typeface="メイリオ" panose="020B0604030504040204" pitchFamily="50" charset="-128"/>
                          <a:ea typeface="メイリオ" panose="020B0604030504040204" pitchFamily="50" charset="-128"/>
                        </a:rPr>
                        <a:t>日</a:t>
                      </a:r>
                      <a:r>
                        <a:rPr kumimoji="1" lang="ja-JP" altLang="en-US" sz="1200" dirty="0" smtClean="0">
                          <a:latin typeface="メイリオ" panose="020B0604030504040204" pitchFamily="50" charset="-128"/>
                          <a:ea typeface="メイリオ" panose="020B0604030504040204" pitchFamily="50" charset="-128"/>
                        </a:rPr>
                        <a:t>の開講コースに適用</a:t>
                      </a:r>
                      <a:endParaRPr kumimoji="1" lang="en-US" altLang="ja-JP" sz="1200" dirty="0" smtClean="0">
                        <a:latin typeface="メイリオ" panose="020B0604030504040204" pitchFamily="50" charset="-128"/>
                        <a:ea typeface="メイリオ" panose="020B0604030504040204" pitchFamily="50" charset="-128"/>
                      </a:endParaRPr>
                    </a:p>
                  </a:txBody>
                  <a:tcPr marL="68580" marR="68580" marT="34290" marB="34290"/>
                </a:tc>
                <a:extLst>
                  <a:ext uri="{0D108BD9-81ED-4DB2-BD59-A6C34878D82A}">
                    <a16:rowId xmlns:a16="http://schemas.microsoft.com/office/drawing/2014/main" val="10001"/>
                  </a:ext>
                </a:extLst>
              </a:tr>
            </a:tbl>
          </a:graphicData>
        </a:graphic>
      </p:graphicFrame>
      <p:sp>
        <p:nvSpPr>
          <p:cNvPr id="15" name="テキスト ボックス 14"/>
          <p:cNvSpPr txBox="1"/>
          <p:nvPr/>
        </p:nvSpPr>
        <p:spPr>
          <a:xfrm>
            <a:off x="-36512" y="3272285"/>
            <a:ext cx="9212781" cy="323165"/>
          </a:xfrm>
          <a:prstGeom prst="rect">
            <a:avLst/>
          </a:prstGeom>
          <a:noFill/>
        </p:spPr>
        <p:txBody>
          <a:bodyPr wrap="square" rtlCol="0">
            <a:spAutoFit/>
          </a:bodyPr>
          <a:lstStyle/>
          <a:p>
            <a:r>
              <a:rPr lang="ja-JP" altLang="en-US" sz="1500" b="1" dirty="0" smtClean="0">
                <a:solidFill>
                  <a:srgbClr val="0070C0"/>
                </a:solidFill>
                <a:latin typeface="メイリオ" panose="020B0604030504040204" pitchFamily="50" charset="-128"/>
                <a:ea typeface="メイリオ" panose="020B0604030504040204" pitchFamily="50" charset="-128"/>
              </a:rPr>
              <a:t>（７）ＩＴ人材の質的・量的な確保を支援</a:t>
            </a:r>
            <a:r>
              <a:rPr lang="en-US" altLang="ja-JP" sz="1500" b="1" dirty="0">
                <a:solidFill>
                  <a:srgbClr val="0070C0"/>
                </a:solidFill>
                <a:latin typeface="メイリオ" panose="020B0604030504040204" pitchFamily="50" charset="-128"/>
                <a:ea typeface="メイリオ" panose="020B0604030504040204" pitchFamily="50" charset="-128"/>
              </a:rPr>
              <a:t>【</a:t>
            </a:r>
            <a:r>
              <a:rPr lang="ja-JP" altLang="en-US" sz="1500" b="1" dirty="0">
                <a:solidFill>
                  <a:srgbClr val="0070C0"/>
                </a:solidFill>
                <a:latin typeface="メイリオ" panose="020B0604030504040204" pitchFamily="50" charset="-128"/>
                <a:ea typeface="メイリオ" panose="020B0604030504040204" pitchFamily="50" charset="-128"/>
              </a:rPr>
              <a:t>訓練実施機関に支払われる奨励金上乗せ</a:t>
            </a:r>
            <a:r>
              <a:rPr lang="en-US" altLang="ja-JP" sz="1500" b="1" dirty="0">
                <a:solidFill>
                  <a:srgbClr val="0070C0"/>
                </a:solidFill>
                <a:latin typeface="メイリオ" panose="020B0604030504040204" pitchFamily="50" charset="-128"/>
                <a:ea typeface="メイリオ" panose="020B0604030504040204" pitchFamily="50" charset="-128"/>
              </a:rPr>
              <a:t>】</a:t>
            </a:r>
            <a:endParaRPr lang="ja-JP" altLang="en-US" sz="1500" b="1" dirty="0">
              <a:solidFill>
                <a:srgbClr val="0070C0"/>
              </a:solidFill>
              <a:latin typeface="メイリオ" panose="020B0604030504040204" pitchFamily="50" charset="-128"/>
              <a:ea typeface="メイリオ" panose="020B0604030504040204" pitchFamily="50" charset="-128"/>
            </a:endParaRPr>
          </a:p>
        </p:txBody>
      </p:sp>
      <p:sp>
        <p:nvSpPr>
          <p:cNvPr id="7" name="スライド番号プレースホルダー 1"/>
          <p:cNvSpPr>
            <a:spLocks noGrp="1"/>
          </p:cNvSpPr>
          <p:nvPr>
            <p:ph type="sldNum" sz="quarter" idx="12"/>
          </p:nvPr>
        </p:nvSpPr>
        <p:spPr>
          <a:xfrm>
            <a:off x="6457950" y="6356351"/>
            <a:ext cx="2057400" cy="365125"/>
          </a:xfrm>
        </p:spPr>
        <p:txBody>
          <a:bodyPr/>
          <a:lstStyle/>
          <a:p>
            <a:r>
              <a:rPr kumimoji="1" lang="en-US" altLang="ja-JP" sz="1800" b="1" dirty="0" smtClean="0">
                <a:solidFill>
                  <a:schemeClr val="tx1"/>
                </a:solidFill>
                <a:latin typeface="メイリオ" panose="020B0604030504040204" pitchFamily="50" charset="-128"/>
                <a:ea typeface="メイリオ" panose="020B0604030504040204" pitchFamily="50" charset="-128"/>
              </a:rPr>
              <a:t>4</a:t>
            </a:r>
          </a:p>
        </p:txBody>
      </p:sp>
    </p:spTree>
    <p:extLst>
      <p:ext uri="{BB962C8B-B14F-4D97-AF65-F5344CB8AC3E}">
        <p14:creationId xmlns:p14="http://schemas.microsoft.com/office/powerpoint/2010/main" val="1493818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18840967-4F0B-45E1-AE19-4A247B06CE20}"/>
              </a:ext>
            </a:extLst>
          </p:cNvPr>
          <p:cNvSpPr/>
          <p:nvPr/>
        </p:nvSpPr>
        <p:spPr>
          <a:xfrm>
            <a:off x="251520" y="944783"/>
            <a:ext cx="8616957" cy="101273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ts val="1600"/>
              </a:lnSpc>
              <a:spcBef>
                <a:spcPts val="300"/>
              </a:spcBef>
            </a:pPr>
            <a:r>
              <a:rPr lang="ja-JP" altLang="en-US" sz="1200" dirty="0" smtClean="0">
                <a:solidFill>
                  <a:prstClr val="black"/>
                </a:solidFill>
              </a:rPr>
              <a:t>　</a:t>
            </a:r>
            <a:r>
              <a:rPr lang="ja-JP" altLang="en-US" sz="1400" dirty="0" smtClean="0">
                <a:solidFill>
                  <a:prstClr val="black"/>
                </a:solidFill>
                <a:latin typeface="メイリオ" panose="020B0604030504040204" pitchFamily="50" charset="-128"/>
                <a:ea typeface="メイリオ" panose="020B0604030504040204" pitchFamily="50" charset="-128"/>
              </a:rPr>
              <a:t>コロナ</a:t>
            </a:r>
            <a:r>
              <a:rPr lang="ja-JP" altLang="en-US" sz="1400" dirty="0" smtClean="0">
                <a:solidFill>
                  <a:prstClr val="black"/>
                </a:solidFill>
                <a:latin typeface="メイリオ" panose="020B0604030504040204" pitchFamily="50" charset="-128"/>
                <a:ea typeface="メイリオ" panose="020B0604030504040204" pitchFamily="50" charset="-128"/>
              </a:rPr>
              <a:t>の影響</a:t>
            </a:r>
            <a:r>
              <a:rPr lang="ja-JP" altLang="en-US" sz="1400" dirty="0">
                <a:solidFill>
                  <a:prstClr val="black"/>
                </a:solidFill>
                <a:latin typeface="メイリオ" panose="020B0604030504040204" pitchFamily="50" charset="-128"/>
                <a:ea typeface="メイリオ" panose="020B0604030504040204" pitchFamily="50" charset="-128"/>
              </a:rPr>
              <a:t>を</a:t>
            </a:r>
            <a:r>
              <a:rPr lang="ja-JP" altLang="en-US" sz="1400" dirty="0" smtClean="0">
                <a:solidFill>
                  <a:prstClr val="black"/>
                </a:solidFill>
                <a:latin typeface="メイリオ" panose="020B0604030504040204" pitchFamily="50" charset="-128"/>
                <a:ea typeface="メイリオ" panose="020B0604030504040204" pitchFamily="50" charset="-128"/>
              </a:rPr>
              <a:t>受けて離職を余儀なくされた非正規雇用労働者や、シフトが減って厳しい状況に置かれている非正規雇用労働者などに、</a:t>
            </a:r>
            <a:r>
              <a:rPr lang="ja-JP" altLang="en-US" sz="1400" u="sng" dirty="0" smtClean="0">
                <a:solidFill>
                  <a:srgbClr val="FF0000"/>
                </a:solidFill>
                <a:latin typeface="メイリオ" panose="020B0604030504040204" pitchFamily="50" charset="-128"/>
                <a:ea typeface="メイリオ" panose="020B0604030504040204" pitchFamily="50" charset="-128"/>
              </a:rPr>
              <a:t>月</a:t>
            </a:r>
            <a:r>
              <a:rPr lang="en-US" altLang="ja-JP" sz="1400" u="sng" dirty="0" smtClean="0">
                <a:solidFill>
                  <a:srgbClr val="FF0000"/>
                </a:solidFill>
                <a:latin typeface="メイリオ" panose="020B0604030504040204" pitchFamily="50" charset="-128"/>
                <a:ea typeface="メイリオ" panose="020B0604030504040204" pitchFamily="50" charset="-128"/>
              </a:rPr>
              <a:t>10</a:t>
            </a:r>
            <a:r>
              <a:rPr lang="ja-JP" altLang="en-US" sz="1400" u="sng" dirty="0" smtClean="0">
                <a:solidFill>
                  <a:srgbClr val="FF0000"/>
                </a:solidFill>
                <a:latin typeface="メイリオ" panose="020B0604030504040204" pitchFamily="50" charset="-128"/>
                <a:ea typeface="メイリオ" panose="020B0604030504040204" pitchFamily="50" charset="-128"/>
              </a:rPr>
              <a:t>万円の生活支援の給付金を受給しながら無料の職業訓練を受講する機会を提供する求職者支援制度の活用を進める特例措置</a:t>
            </a:r>
            <a:r>
              <a:rPr lang="ja-JP" altLang="en-US" sz="1400" dirty="0" smtClean="0">
                <a:solidFill>
                  <a:prstClr val="black"/>
                </a:solidFill>
                <a:latin typeface="メイリオ" panose="020B0604030504040204" pitchFamily="50" charset="-128"/>
                <a:ea typeface="メイリオ" panose="020B0604030504040204" pitchFamily="50" charset="-128"/>
              </a:rPr>
              <a:t>などを設け、</a:t>
            </a:r>
            <a:r>
              <a:rPr lang="ja-JP" altLang="en-US" sz="1400" u="sng" dirty="0" smtClean="0">
                <a:solidFill>
                  <a:srgbClr val="FF0000"/>
                </a:solidFill>
                <a:latin typeface="メイリオ" panose="020B0604030504040204" pitchFamily="50" charset="-128"/>
                <a:ea typeface="メイリオ" panose="020B0604030504040204" pitchFamily="50" charset="-128"/>
              </a:rPr>
              <a:t>非正規雇用労働者の再就職、転職、能力開発への支援を</a:t>
            </a:r>
            <a:r>
              <a:rPr lang="ja-JP" altLang="en-US" sz="1400" u="sng" dirty="0" smtClean="0">
                <a:solidFill>
                  <a:srgbClr val="FF0000"/>
                </a:solidFill>
                <a:latin typeface="メイリオ" panose="020B0604030504040204" pitchFamily="50" charset="-128"/>
                <a:ea typeface="メイリオ" panose="020B0604030504040204" pitchFamily="50" charset="-128"/>
              </a:rPr>
              <a:t>強化</a:t>
            </a:r>
            <a:r>
              <a:rPr lang="ja-JP" altLang="en-US" sz="1400" dirty="0" smtClean="0">
                <a:solidFill>
                  <a:prstClr val="black"/>
                </a:solidFill>
                <a:latin typeface="メイリオ" panose="020B0604030504040204" pitchFamily="50" charset="-128"/>
                <a:ea typeface="メイリオ" panose="020B0604030504040204" pitchFamily="50" charset="-128"/>
              </a:rPr>
              <a:t>しています。</a:t>
            </a:r>
            <a:endParaRPr lang="en-US" altLang="ja-JP" sz="1400" dirty="0">
              <a:solidFill>
                <a:prstClr val="black"/>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251520" y="571933"/>
            <a:ext cx="8616957" cy="307777"/>
          </a:xfrm>
          <a:prstGeom prst="rect">
            <a:avLst/>
          </a:prstGeom>
          <a:noFill/>
        </p:spPr>
        <p:txBody>
          <a:bodyPr wrap="square" lIns="0" tIns="0" rIns="0" bIns="0" rtlCol="0">
            <a:spAutoFit/>
          </a:bodyPr>
          <a:lstStyle/>
          <a:p>
            <a:r>
              <a:rPr lang="ja-JP" altLang="en-US" sz="2000" b="1" dirty="0" smtClean="0">
                <a:solidFill>
                  <a:prstClr val="black"/>
                </a:solidFill>
                <a:latin typeface="メイリオ" panose="020B0604030504040204" pitchFamily="50" charset="-128"/>
                <a:ea typeface="メイリオ" panose="020B0604030504040204" pitchFamily="50" charset="-128"/>
              </a:rPr>
              <a:t>求職者</a:t>
            </a:r>
            <a:r>
              <a:rPr lang="ja-JP" altLang="en-US" sz="2000" b="1" dirty="0" smtClean="0">
                <a:solidFill>
                  <a:prstClr val="black"/>
                </a:solidFill>
                <a:latin typeface="メイリオ" panose="020B0604030504040204" pitchFamily="50" charset="-128"/>
                <a:ea typeface="メイリオ" panose="020B0604030504040204" pitchFamily="50" charset="-128"/>
              </a:rPr>
              <a:t>支援訓練を受講しやすく</a:t>
            </a:r>
            <a:r>
              <a:rPr lang="ja-JP" altLang="en-US" sz="2000" b="1" dirty="0" smtClean="0">
                <a:solidFill>
                  <a:prstClr val="black"/>
                </a:solidFill>
                <a:latin typeface="メイリオ" panose="020B0604030504040204" pitchFamily="50" charset="-128"/>
                <a:ea typeface="メイリオ" panose="020B0604030504040204" pitchFamily="50" charset="-128"/>
              </a:rPr>
              <a:t>するための特例措置</a:t>
            </a:r>
            <a:endParaRPr lang="en-US" altLang="ja-JP" sz="2000" b="1" dirty="0" smtClean="0">
              <a:solidFill>
                <a:prstClr val="black"/>
              </a:solidFill>
              <a:latin typeface="メイリオ" panose="020B0604030504040204" pitchFamily="50" charset="-128"/>
              <a:ea typeface="メイリオ" panose="020B0604030504040204" pitchFamily="50" charset="-128"/>
            </a:endParaRPr>
          </a:p>
        </p:txBody>
      </p:sp>
      <p:sp>
        <p:nvSpPr>
          <p:cNvPr id="20" name="正方形/長方形 19"/>
          <p:cNvSpPr/>
          <p:nvPr/>
        </p:nvSpPr>
        <p:spPr>
          <a:xfrm>
            <a:off x="179388" y="823074"/>
            <a:ext cx="8784000" cy="36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b="1" dirty="0">
              <a:solidFill>
                <a:prstClr val="white"/>
              </a:solidFill>
            </a:endParaRPr>
          </a:p>
        </p:txBody>
      </p:sp>
      <p:sp>
        <p:nvSpPr>
          <p:cNvPr id="18" name="テキスト ボックス 17"/>
          <p:cNvSpPr txBox="1"/>
          <p:nvPr/>
        </p:nvSpPr>
        <p:spPr>
          <a:xfrm>
            <a:off x="31858" y="274439"/>
            <a:ext cx="9212781" cy="346249"/>
          </a:xfrm>
          <a:prstGeom prst="rect">
            <a:avLst/>
          </a:prstGeom>
          <a:noFill/>
        </p:spPr>
        <p:txBody>
          <a:bodyPr wrap="square" rtlCol="0">
            <a:spAutoFit/>
          </a:bodyPr>
          <a:lstStyle/>
          <a:p>
            <a:r>
              <a:rPr lang="ja-JP" altLang="en-US" sz="1650" b="1" dirty="0" smtClean="0">
                <a:latin typeface="メイリオ" panose="020B0604030504040204" pitchFamily="50" charset="-128"/>
                <a:ea typeface="メイリオ" panose="020B0604030504040204" pitchFamily="50" charset="-128"/>
              </a:rPr>
              <a:t>（参考</a:t>
            </a:r>
            <a:r>
              <a:rPr lang="ja-JP" altLang="en-US" sz="1650" b="1" dirty="0" smtClean="0">
                <a:latin typeface="メイリオ" panose="020B0604030504040204" pitchFamily="50" charset="-128"/>
                <a:ea typeface="メイリオ" panose="020B0604030504040204" pitchFamily="50" charset="-128"/>
              </a:rPr>
              <a:t>）</a:t>
            </a:r>
            <a:endParaRPr lang="ja-JP" altLang="en-US" sz="1650" b="1" dirty="0">
              <a:latin typeface="メイリオ" panose="020B0604030504040204" pitchFamily="50" charset="-128"/>
              <a:ea typeface="メイリオ" panose="020B0604030504040204" pitchFamily="50" charset="-128"/>
            </a:endParaRPr>
          </a:p>
        </p:txBody>
      </p:sp>
      <p:sp>
        <p:nvSpPr>
          <p:cNvPr id="22" name="スライド番号プレースホルダー 1"/>
          <p:cNvSpPr>
            <a:spLocks noGrp="1"/>
          </p:cNvSpPr>
          <p:nvPr>
            <p:ph type="sldNum" sz="quarter" idx="12"/>
          </p:nvPr>
        </p:nvSpPr>
        <p:spPr>
          <a:xfrm>
            <a:off x="8143875" y="6237312"/>
            <a:ext cx="762000" cy="365125"/>
          </a:xfrm>
        </p:spPr>
        <p:txBody>
          <a:bodyPr/>
          <a:lstStyle/>
          <a:p>
            <a:r>
              <a:rPr kumimoji="1" lang="en-US" altLang="ja-JP" sz="1800" b="1" dirty="0" smtClean="0">
                <a:solidFill>
                  <a:schemeClr val="tx1"/>
                </a:solidFill>
                <a:latin typeface="メイリオ" panose="020B0604030504040204" pitchFamily="50" charset="-128"/>
                <a:ea typeface="メイリオ" panose="020B0604030504040204" pitchFamily="50" charset="-128"/>
              </a:rPr>
              <a:t>5</a:t>
            </a:r>
            <a:endParaRPr kumimoji="1" lang="ja-JP" altLang="en-US" sz="1800" b="1" dirty="0">
              <a:solidFill>
                <a:schemeClr val="tx1"/>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238125" y="1978149"/>
            <a:ext cx="8667750" cy="3539083"/>
          </a:xfrm>
          <a:prstGeom prst="rect">
            <a:avLst/>
          </a:prstGeom>
        </p:spPr>
      </p:pic>
    </p:spTree>
    <p:extLst>
      <p:ext uri="{BB962C8B-B14F-4D97-AF65-F5344CB8AC3E}">
        <p14:creationId xmlns:p14="http://schemas.microsoft.com/office/powerpoint/2010/main" val="605387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3539</TotalTime>
  <Words>1623</Words>
  <Application>Microsoft Office PowerPoint</Application>
  <PresentationFormat>画面に合わせる (4:3)</PresentationFormat>
  <Paragraphs>150</Paragraphs>
  <Slides>5</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ＭＳ Ｐゴシック</vt:lpstr>
      <vt:lpstr>メイリオ</vt:lpstr>
      <vt:lpstr>游ゴシック</vt:lpstr>
      <vt:lpstr>游ゴシック Light</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求職者支援制度の概要</dc:title>
  <dc:creator>remotemanager</dc:creator>
  <cp:lastModifiedBy>高齢・障害・求職者雇用支援機構</cp:lastModifiedBy>
  <cp:revision>291</cp:revision>
  <cp:lastPrinted>2022-04-06T04:28:01Z</cp:lastPrinted>
  <dcterms:created xsi:type="dcterms:W3CDTF">2016-01-08T09:19:47Z</dcterms:created>
  <dcterms:modified xsi:type="dcterms:W3CDTF">2022-04-06T04:54:21Z</dcterms:modified>
</cp:coreProperties>
</file>